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1A2C02-9C3B-46C6-AC72-C155800A768F}"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1A2C02-9C3B-46C6-AC72-C155800A768F}" type="datetimeFigureOut">
              <a:rPr lang="en-US" smtClean="0"/>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D4265-FF7E-4E99-91B6-EE3375FF7E7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1A2C02-9C3B-46C6-AC72-C155800A768F}" type="datetimeFigureOut">
              <a:rPr lang="en-US" smtClean="0"/>
              <a:t>1/27/2014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ED4265-FF7E-4E99-91B6-EE3375FF7E7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1A2C02-9C3B-46C6-AC72-C155800A768F}" type="datetimeFigureOut">
              <a:rPr lang="en-US" smtClean="0"/>
              <a:t>1/27/2014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ED4265-FF7E-4E99-91B6-EE3375FF7E7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A2C02-9C3B-46C6-AC72-C155800A768F}" type="datetimeFigureOut">
              <a:rPr lang="en-US" smtClean="0"/>
              <a:t>1/27/2014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ED4265-FF7E-4E99-91B6-EE3375FF7E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1A2C02-9C3B-46C6-AC72-C155800A768F}" type="datetimeFigureOut">
              <a:rPr lang="en-US" smtClean="0"/>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D4265-FF7E-4E99-91B6-EE3375FF7E7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1A2C02-9C3B-46C6-AC72-C155800A768F}" type="datetimeFigureOut">
              <a:rPr lang="en-US" smtClean="0"/>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D4265-FF7E-4E99-91B6-EE3375FF7E7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A2C02-9C3B-46C6-AC72-C155800A768F}" type="datetimeFigureOut">
              <a:rPr lang="en-US" smtClean="0"/>
              <a:t>1/27/2014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D4265-FF7E-4E99-91B6-EE3375FF7E7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1 Mastery Project</a:t>
            </a:r>
            <a:endParaRPr lang="en-US" dirty="0"/>
          </a:p>
        </p:txBody>
      </p:sp>
      <p:sp>
        <p:nvSpPr>
          <p:cNvPr id="3" name="Subtitle 2"/>
          <p:cNvSpPr>
            <a:spLocks noGrp="1"/>
          </p:cNvSpPr>
          <p:nvPr>
            <p:ph type="subTitle" idx="1"/>
          </p:nvPr>
        </p:nvSpPr>
        <p:spPr/>
        <p:txBody>
          <a:bodyPr/>
          <a:lstStyle/>
          <a:p>
            <a:r>
              <a:rPr lang="en-US" dirty="0" smtClean="0"/>
              <a:t>By Shawn Garey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 What kind of government was established by the Constitution?</a:t>
            </a:r>
            <a:endParaRPr lang="en-US" b="1" dirty="0"/>
          </a:p>
        </p:txBody>
      </p:sp>
      <p:sp>
        <p:nvSpPr>
          <p:cNvPr id="3" name="Content Placeholder 2"/>
          <p:cNvSpPr>
            <a:spLocks noGrp="1"/>
          </p:cNvSpPr>
          <p:nvPr>
            <p:ph idx="1"/>
          </p:nvPr>
        </p:nvSpPr>
        <p:spPr/>
        <p:txBody>
          <a:bodyPr>
            <a:normAutofit/>
          </a:bodyPr>
          <a:lstStyle/>
          <a:p>
            <a:r>
              <a:rPr lang="en-US" sz="3000" dirty="0" smtClean="0">
                <a:solidFill>
                  <a:srgbClr val="0070C0"/>
                </a:solidFill>
                <a:cs typeface="Times New Roman" pitchFamily="18" charset="0"/>
              </a:rPr>
              <a:t>The Constitution created a Democratic-Republic with a bi-cameral legislature. Most issues are voted on by the public; however, due to our massive population, not all issues can be voted on by every person, so we elect representatives to make these decisions for us. This is what makes us a democratic-republic. </a:t>
            </a:r>
            <a:endParaRPr lang="en-US" sz="3000" dirty="0">
              <a:solidFill>
                <a:srgbClr val="0070C0"/>
              </a:solidFill>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 Explain federalism, separation of powers, and checks and balances.</a:t>
            </a:r>
            <a:endParaRPr lang="en-US" b="1" dirty="0"/>
          </a:p>
        </p:txBody>
      </p:sp>
      <p:sp>
        <p:nvSpPr>
          <p:cNvPr id="3" name="Content Placeholder 2"/>
          <p:cNvSpPr>
            <a:spLocks noGrp="1"/>
          </p:cNvSpPr>
          <p:nvPr>
            <p:ph idx="1"/>
          </p:nvPr>
        </p:nvSpPr>
        <p:spPr/>
        <p:txBody>
          <a:bodyPr>
            <a:normAutofit fontScale="92500" lnSpcReduction="20000"/>
          </a:bodyPr>
          <a:lstStyle/>
          <a:p>
            <a:r>
              <a:rPr lang="en-US" b="1" i="1" u="sng" dirty="0" smtClean="0">
                <a:solidFill>
                  <a:srgbClr val="0070C0"/>
                </a:solidFill>
              </a:rPr>
              <a:t>Federalism</a:t>
            </a:r>
            <a:r>
              <a:rPr lang="en-US" dirty="0" smtClean="0">
                <a:solidFill>
                  <a:srgbClr val="0070C0"/>
                </a:solidFill>
              </a:rPr>
              <a:t> - </a:t>
            </a:r>
            <a:r>
              <a:rPr lang="en-US" b="1" dirty="0"/>
              <a:t> </a:t>
            </a:r>
            <a:r>
              <a:rPr lang="en-US" dirty="0">
                <a:solidFill>
                  <a:srgbClr val="0070C0"/>
                </a:solidFill>
              </a:rPr>
              <a:t>A system of government in which power is divided between a central authority and constituent political units</a:t>
            </a:r>
            <a:r>
              <a:rPr lang="en-US" dirty="0" smtClean="0">
                <a:solidFill>
                  <a:srgbClr val="0070C0"/>
                </a:solidFill>
              </a:rPr>
              <a:t>.</a:t>
            </a:r>
          </a:p>
          <a:p>
            <a:r>
              <a:rPr lang="en-US" b="1" i="1" u="sng" dirty="0" smtClean="0">
                <a:solidFill>
                  <a:srgbClr val="0070C0"/>
                </a:solidFill>
              </a:rPr>
              <a:t>Separation of powers</a:t>
            </a:r>
            <a:r>
              <a:rPr lang="en-US" b="1" dirty="0">
                <a:solidFill>
                  <a:srgbClr val="0070C0"/>
                </a:solidFill>
              </a:rPr>
              <a:t> </a:t>
            </a:r>
            <a:r>
              <a:rPr lang="en-US" dirty="0" smtClean="0">
                <a:solidFill>
                  <a:srgbClr val="0070C0"/>
                </a:solidFill>
              </a:rPr>
              <a:t>- </a:t>
            </a:r>
            <a:r>
              <a:rPr lang="en-US" dirty="0">
                <a:solidFill>
                  <a:srgbClr val="0070C0"/>
                </a:solidFill>
              </a:rPr>
              <a:t>an act of vesting the legislative, executive, and judicial powers of government in separate bodies.</a:t>
            </a:r>
            <a:r>
              <a:rPr lang="en-US" dirty="0" smtClean="0">
                <a:solidFill>
                  <a:srgbClr val="0070C0"/>
                </a:solidFill>
              </a:rPr>
              <a:t> </a:t>
            </a:r>
          </a:p>
          <a:p>
            <a:r>
              <a:rPr lang="en-US" b="1" i="1" u="sng" dirty="0" smtClean="0">
                <a:solidFill>
                  <a:srgbClr val="0070C0"/>
                </a:solidFill>
              </a:rPr>
              <a:t>Checks and balances</a:t>
            </a:r>
            <a:r>
              <a:rPr lang="en-US" dirty="0" smtClean="0">
                <a:solidFill>
                  <a:srgbClr val="0070C0"/>
                </a:solidFill>
              </a:rPr>
              <a:t> - </a:t>
            </a:r>
            <a:r>
              <a:rPr lang="en-US" dirty="0">
                <a:solidFill>
                  <a:srgbClr val="0070C0"/>
                </a:solidFill>
              </a:rPr>
              <a:t>counterbalancing influences by which an organization or system is regulated, typically those ensuring that political power is not concentrated in the hands of individuals or groups.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a:t>
            </a:r>
            <a:r>
              <a:rPr lang="en-US" sz="4000" b="1" dirty="0" smtClean="0"/>
              <a:t>What was the historical situation at the time of the Constitutional Convention?</a:t>
            </a:r>
            <a:endParaRPr lang="en-US" sz="4000" b="1" dirty="0"/>
          </a:p>
        </p:txBody>
      </p:sp>
      <p:sp>
        <p:nvSpPr>
          <p:cNvPr id="3" name="Content Placeholder 2"/>
          <p:cNvSpPr>
            <a:spLocks noGrp="1"/>
          </p:cNvSpPr>
          <p:nvPr>
            <p:ph idx="1"/>
          </p:nvPr>
        </p:nvSpPr>
        <p:spPr/>
        <p:txBody>
          <a:bodyPr>
            <a:normAutofit/>
          </a:bodyPr>
          <a:lstStyle/>
          <a:p>
            <a:r>
              <a:rPr lang="en-US" sz="3000" dirty="0" smtClean="0">
                <a:solidFill>
                  <a:srgbClr val="0070C0"/>
                </a:solidFill>
              </a:rPr>
              <a:t>The United </a:t>
            </a:r>
            <a:r>
              <a:rPr lang="en-US" sz="3000" dirty="0">
                <a:solidFill>
                  <a:srgbClr val="0070C0"/>
                </a:solidFill>
              </a:rPr>
              <a:t>S</a:t>
            </a:r>
            <a:r>
              <a:rPr lang="en-US" sz="3000" dirty="0" smtClean="0">
                <a:solidFill>
                  <a:srgbClr val="0070C0"/>
                </a:solidFill>
              </a:rPr>
              <a:t>tates was currently being ran by the weak and unorganized Articles of Confederation, who’s weakness and creation of public chaos caused the Constitutional Convention to occur. Congress could not levy taxes and was very restricted, which showed the American public the major need for a strong central government </a:t>
            </a:r>
            <a:endParaRPr lang="en-US" sz="3000"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Why did Madison fear factions?</a:t>
            </a:r>
            <a:endParaRPr lang="en-US" b="1" dirty="0"/>
          </a:p>
        </p:txBody>
      </p:sp>
      <p:sp>
        <p:nvSpPr>
          <p:cNvPr id="3" name="Content Placeholder 2"/>
          <p:cNvSpPr>
            <a:spLocks noGrp="1"/>
          </p:cNvSpPr>
          <p:nvPr>
            <p:ph idx="1"/>
          </p:nvPr>
        </p:nvSpPr>
        <p:spPr/>
        <p:txBody>
          <a:bodyPr>
            <a:normAutofit/>
          </a:bodyPr>
          <a:lstStyle/>
          <a:p>
            <a:r>
              <a:rPr lang="en-US" sz="3000" dirty="0" smtClean="0">
                <a:solidFill>
                  <a:srgbClr val="0070C0"/>
                </a:solidFill>
              </a:rPr>
              <a:t>James Madison believed that factions separated </a:t>
            </a:r>
            <a:r>
              <a:rPr lang="en-US" sz="3000" dirty="0">
                <a:solidFill>
                  <a:srgbClr val="0070C0"/>
                </a:solidFill>
              </a:rPr>
              <a:t>the country into specific groups of people who have a common interest in some proposal that would either disturb the rights of other residents or would harm the country as a whole.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5. What were the reasons for swift adoption of the Bill of Rights?</a:t>
            </a:r>
            <a:endParaRPr lang="en-US" b="1" dirty="0"/>
          </a:p>
        </p:txBody>
      </p:sp>
      <p:sp>
        <p:nvSpPr>
          <p:cNvPr id="3" name="Content Placeholder 2"/>
          <p:cNvSpPr>
            <a:spLocks noGrp="1"/>
          </p:cNvSpPr>
          <p:nvPr>
            <p:ph idx="1"/>
          </p:nvPr>
        </p:nvSpPr>
        <p:spPr/>
        <p:txBody>
          <a:bodyPr>
            <a:normAutofit/>
          </a:bodyPr>
          <a:lstStyle/>
          <a:p>
            <a:r>
              <a:rPr lang="en-US" sz="3000" dirty="0" smtClean="0">
                <a:solidFill>
                  <a:srgbClr val="0070C0"/>
                </a:solidFill>
              </a:rPr>
              <a:t>The clash between the Federalists and Anti-Federalists mainly caused this. Anti-federalists </a:t>
            </a:r>
            <a:r>
              <a:rPr lang="en-US" sz="3000" dirty="0">
                <a:solidFill>
                  <a:srgbClr val="0070C0"/>
                </a:solidFill>
              </a:rPr>
              <a:t>wanted a Bill of </a:t>
            </a:r>
            <a:r>
              <a:rPr lang="en-US" sz="3000" dirty="0" smtClean="0">
                <a:solidFill>
                  <a:srgbClr val="0070C0"/>
                </a:solidFill>
              </a:rPr>
              <a:t>Rights and believed </a:t>
            </a:r>
            <a:r>
              <a:rPr lang="en-US" sz="3000" dirty="0">
                <a:solidFill>
                  <a:srgbClr val="0070C0"/>
                </a:solidFill>
              </a:rPr>
              <a:t>that the Constitution would give the Central government too much power in the expense of the state governments. Congress did not want to destroy harmony among the states because they had promised the Anti-federalists a </a:t>
            </a:r>
            <a:r>
              <a:rPr lang="en-US" sz="3000" dirty="0" smtClean="0">
                <a:solidFill>
                  <a:srgbClr val="0070C0"/>
                </a:solidFill>
              </a:rPr>
              <a:t>Bill </a:t>
            </a:r>
            <a:r>
              <a:rPr lang="en-US" sz="3000" dirty="0">
                <a:solidFill>
                  <a:srgbClr val="0070C0"/>
                </a:solidFill>
              </a:rPr>
              <a:t>of </a:t>
            </a:r>
            <a:r>
              <a:rPr lang="en-US" sz="3000" dirty="0" smtClean="0">
                <a:solidFill>
                  <a:srgbClr val="0070C0"/>
                </a:solidFill>
              </a:rPr>
              <a:t>Rights</a:t>
            </a:r>
            <a:r>
              <a:rPr lang="en-US" sz="3000" dirty="0">
                <a:solidFill>
                  <a:srgbClr val="0070C0"/>
                </a:solidFill>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6. Know the court cases associated with federalism, separation of powers, and checks and balances.</a:t>
            </a:r>
            <a:endParaRPr lang="en-US" sz="2800" b="1" dirty="0"/>
          </a:p>
        </p:txBody>
      </p:sp>
      <p:sp>
        <p:nvSpPr>
          <p:cNvPr id="3" name="Content Placeholder 2"/>
          <p:cNvSpPr>
            <a:spLocks noGrp="1"/>
          </p:cNvSpPr>
          <p:nvPr>
            <p:ph idx="1"/>
          </p:nvPr>
        </p:nvSpPr>
        <p:spPr/>
        <p:txBody>
          <a:bodyPr/>
          <a:lstStyle/>
          <a:p>
            <a:r>
              <a:rPr lang="en-US" b="1" i="1" u="sng" dirty="0">
                <a:solidFill>
                  <a:srgbClr val="0070C0"/>
                </a:solidFill>
              </a:rPr>
              <a:t>McCulloch v </a:t>
            </a:r>
            <a:r>
              <a:rPr lang="en-US" b="1" i="1" u="sng" dirty="0" smtClean="0">
                <a:solidFill>
                  <a:srgbClr val="0070C0"/>
                </a:solidFill>
              </a:rPr>
              <a:t>Maryland</a:t>
            </a:r>
          </a:p>
          <a:p>
            <a:r>
              <a:rPr lang="en-US" b="1" i="1" u="sng" dirty="0" err="1">
                <a:solidFill>
                  <a:srgbClr val="0070C0"/>
                </a:solidFill>
              </a:rPr>
              <a:t>Marbury</a:t>
            </a:r>
            <a:r>
              <a:rPr lang="en-US" b="1" i="1" u="sng" dirty="0">
                <a:solidFill>
                  <a:srgbClr val="0070C0"/>
                </a:solidFill>
              </a:rPr>
              <a:t> v </a:t>
            </a:r>
            <a:r>
              <a:rPr lang="en-US" b="1" i="1" u="sng" dirty="0" smtClean="0">
                <a:solidFill>
                  <a:srgbClr val="0070C0"/>
                </a:solidFill>
              </a:rPr>
              <a:t>Madison</a:t>
            </a:r>
          </a:p>
          <a:p>
            <a:r>
              <a:rPr lang="en-US" b="1" i="1" u="sng" dirty="0" smtClean="0">
                <a:solidFill>
                  <a:srgbClr val="0070C0"/>
                </a:solidFill>
              </a:rPr>
              <a:t>Gibbons v Ogden</a:t>
            </a:r>
            <a:endParaRPr lang="en-US" b="1" i="1" u="sng" dirty="0">
              <a:solidFill>
                <a:srgbClr val="0070C0"/>
              </a:solidFill>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2800" b="1" dirty="0" smtClean="0"/>
              <a:t>7. Explain democratic theory, theories of representative government, pluralism, and elitism</a:t>
            </a:r>
            <a:endParaRPr lang="en-US" sz="2800" b="1" dirty="0"/>
          </a:p>
        </p:txBody>
      </p:sp>
      <p:sp>
        <p:nvSpPr>
          <p:cNvPr id="3" name="Content Placeholder 2"/>
          <p:cNvSpPr>
            <a:spLocks noGrp="1"/>
          </p:cNvSpPr>
          <p:nvPr>
            <p:ph idx="1"/>
          </p:nvPr>
        </p:nvSpPr>
        <p:spPr/>
        <p:txBody>
          <a:bodyPr>
            <a:normAutofit fontScale="85000" lnSpcReduction="20000"/>
          </a:bodyPr>
          <a:lstStyle/>
          <a:p>
            <a:r>
              <a:rPr lang="en-US" b="1" i="1" u="sng" dirty="0" smtClean="0">
                <a:solidFill>
                  <a:srgbClr val="0070C0"/>
                </a:solidFill>
              </a:rPr>
              <a:t>Democratic theory </a:t>
            </a:r>
            <a:r>
              <a:rPr lang="en-US" dirty="0" smtClean="0">
                <a:solidFill>
                  <a:srgbClr val="0070C0"/>
                </a:solidFill>
              </a:rPr>
              <a:t>- </a:t>
            </a:r>
            <a:r>
              <a:rPr lang="en-US" dirty="0">
                <a:solidFill>
                  <a:srgbClr val="0070C0"/>
                </a:solidFill>
              </a:rPr>
              <a:t>based upon the principles of equality in voting, effective participation, enlightened understanding, control of the agenda by citizens, and inclusion</a:t>
            </a:r>
            <a:r>
              <a:rPr lang="en-US" dirty="0" smtClean="0">
                <a:solidFill>
                  <a:srgbClr val="0070C0"/>
                </a:solidFill>
              </a:rPr>
              <a:t>.</a:t>
            </a:r>
          </a:p>
          <a:p>
            <a:r>
              <a:rPr lang="en-US" b="1" i="1" u="sng" dirty="0" smtClean="0">
                <a:solidFill>
                  <a:srgbClr val="0070C0"/>
                </a:solidFill>
              </a:rPr>
              <a:t>Theories of representative government</a:t>
            </a:r>
            <a:r>
              <a:rPr lang="en-US" dirty="0" smtClean="0">
                <a:solidFill>
                  <a:srgbClr val="0070C0"/>
                </a:solidFill>
              </a:rPr>
              <a:t> - </a:t>
            </a:r>
            <a:r>
              <a:rPr lang="en-US" dirty="0">
                <a:solidFill>
                  <a:srgbClr val="0070C0"/>
                </a:solidFill>
              </a:rPr>
              <a:t>a form of democracy established on the principle of a group of people being represented by elected people. Such a government is made up of </a:t>
            </a:r>
            <a:r>
              <a:rPr lang="en-US" dirty="0" smtClean="0">
                <a:solidFill>
                  <a:srgbClr val="0070C0"/>
                </a:solidFill>
              </a:rPr>
              <a:t>representatives</a:t>
            </a:r>
          </a:p>
          <a:p>
            <a:r>
              <a:rPr lang="en-US" b="1" i="1" u="sng" dirty="0" smtClean="0">
                <a:solidFill>
                  <a:srgbClr val="0070C0"/>
                </a:solidFill>
              </a:rPr>
              <a:t>Pluralism</a:t>
            </a:r>
            <a:r>
              <a:rPr lang="en-US" dirty="0" smtClean="0">
                <a:solidFill>
                  <a:srgbClr val="0070C0"/>
                </a:solidFill>
              </a:rPr>
              <a:t> - two </a:t>
            </a:r>
            <a:r>
              <a:rPr lang="en-US" dirty="0">
                <a:solidFill>
                  <a:srgbClr val="0070C0"/>
                </a:solidFill>
              </a:rPr>
              <a:t>or more states, groups, principles, sources of authority, etc., coexist</a:t>
            </a:r>
            <a:r>
              <a:rPr lang="en-US" dirty="0" smtClean="0">
                <a:solidFill>
                  <a:srgbClr val="0070C0"/>
                </a:solidFill>
              </a:rPr>
              <a:t>.</a:t>
            </a:r>
          </a:p>
          <a:p>
            <a:r>
              <a:rPr lang="en-US" b="1" i="1" u="sng" dirty="0" smtClean="0">
                <a:solidFill>
                  <a:srgbClr val="0070C0"/>
                </a:solidFill>
              </a:rPr>
              <a:t>Elitism</a:t>
            </a:r>
            <a:r>
              <a:rPr lang="en-US" dirty="0" smtClean="0">
                <a:solidFill>
                  <a:srgbClr val="0070C0"/>
                </a:solidFill>
              </a:rPr>
              <a:t> - </a:t>
            </a:r>
            <a:r>
              <a:rPr lang="en-US" dirty="0">
                <a:solidFill>
                  <a:srgbClr val="0070C0"/>
                </a:solidFill>
              </a:rPr>
              <a:t>the advocacy or existence of an elite as a dominating element in a system or society.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422</Words>
  <Application>Microsoft Office PowerPoint</Application>
  <PresentationFormat>On-screen Show (4:3)</PresentationFormat>
  <Paragraphs>23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Unit 1 Mastery Project</vt:lpstr>
      <vt:lpstr>1. What kind of government was established by the Constitution?</vt:lpstr>
      <vt:lpstr>2. Explain federalism, separation of powers, and checks and balances.</vt:lpstr>
      <vt:lpstr>3. What was the historical situation at the time of the Constitutional Convention?</vt:lpstr>
      <vt:lpstr>4. Why did Madison fear factions?</vt:lpstr>
      <vt:lpstr>5. What were the reasons for swift adoption of the Bill of Rights?</vt:lpstr>
      <vt:lpstr>6. Know the court cases associated with federalism, separation of powers, and checks and balances.</vt:lpstr>
      <vt:lpstr>7. Explain democratic theory, theories of representative government, pluralism, and elitism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Mastery Project</dc:title>
  <dc:creator>ShawnGarey</dc:creator>
  <cp:lastModifiedBy>ShawnGarey</cp:lastModifiedBy>
  <cp:revision>4</cp:revision>
  <dcterms:created xsi:type="dcterms:W3CDTF">2014-01-27T08:53:19Z</dcterms:created>
  <dcterms:modified xsi:type="dcterms:W3CDTF">2014-01-27T09:26:02Z</dcterms:modified>
</cp:coreProperties>
</file>