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29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E1A2C02-9C3B-46C6-AC72-C155800A768F}" type="datetimeFigureOut">
              <a:rPr lang="en-US" smtClean="0"/>
              <a:pPr/>
              <a:t>2/25/2014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ED4265-FF7E-4E99-91B6-EE3375FF7E7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1A2C02-9C3B-46C6-AC72-C155800A768F}" type="datetimeFigureOut">
              <a:rPr lang="en-US" smtClean="0"/>
              <a:pPr/>
              <a:t>2/25/2014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ED4265-FF7E-4E99-91B6-EE3375FF7E7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1A2C02-9C3B-46C6-AC72-C155800A768F}" type="datetimeFigureOut">
              <a:rPr lang="en-US" smtClean="0"/>
              <a:pPr/>
              <a:t>2/25/2014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ED4265-FF7E-4E99-91B6-EE3375FF7E7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1A2C02-9C3B-46C6-AC72-C155800A768F}" type="datetimeFigureOut">
              <a:rPr lang="en-US" smtClean="0"/>
              <a:pPr/>
              <a:t>2/25/2014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ED4265-FF7E-4E99-91B6-EE3375FF7E7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1A2C02-9C3B-46C6-AC72-C155800A768F}" type="datetimeFigureOut">
              <a:rPr lang="en-US" smtClean="0"/>
              <a:pPr/>
              <a:t>2/25/2014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ED4265-FF7E-4E99-91B6-EE3375FF7E7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E1A2C02-9C3B-46C6-AC72-C155800A768F}" type="datetimeFigureOut">
              <a:rPr lang="en-US" smtClean="0"/>
              <a:pPr/>
              <a:t>2/25/2014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ED4265-FF7E-4E99-91B6-EE3375FF7E7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1A2C02-9C3B-46C6-AC72-C155800A768F}" type="datetimeFigureOut">
              <a:rPr lang="en-US" smtClean="0"/>
              <a:pPr/>
              <a:t>2/25/2014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ED4265-FF7E-4E99-91B6-EE3375FF7E7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1A2C02-9C3B-46C6-AC72-C155800A768F}" type="datetimeFigureOut">
              <a:rPr lang="en-US" smtClean="0"/>
              <a:pPr/>
              <a:t>2/25/2014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ED4265-FF7E-4E99-91B6-EE3375FF7E7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1A2C02-9C3B-46C6-AC72-C155800A768F}" type="datetimeFigureOut">
              <a:rPr lang="en-US" smtClean="0"/>
              <a:pPr/>
              <a:t>2/25/2014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ED4265-FF7E-4E99-91B6-EE3375FF7E7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1A2C02-9C3B-46C6-AC72-C155800A768F}" type="datetimeFigureOut">
              <a:rPr lang="en-US" smtClean="0"/>
              <a:pPr/>
              <a:t>2/25/2014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ED4265-FF7E-4E99-91B6-EE3375FF7E7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1A2C02-9C3B-46C6-AC72-C155800A768F}" type="datetimeFigureOut">
              <a:rPr lang="en-US" smtClean="0"/>
              <a:pPr/>
              <a:t>2/25/2014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ED4265-FF7E-4E99-91B6-EE3375FF7E7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1A2C02-9C3B-46C6-AC72-C155800A768F}" type="datetimeFigureOut">
              <a:rPr lang="en-US" smtClean="0"/>
              <a:pPr/>
              <a:t>2/25/2014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ED4265-FF7E-4E99-91B6-EE3375FF7E7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 </a:t>
            </a:r>
            <a:r>
              <a:rPr lang="en-US" dirty="0" smtClean="0"/>
              <a:t>3 </a:t>
            </a:r>
            <a:r>
              <a:rPr lang="en-US" dirty="0" smtClean="0"/>
              <a:t>Mastery Project</a:t>
            </a:r>
            <a:endParaRPr lang="en-US" dirty="0"/>
          </a:p>
        </p:txBody>
      </p:sp>
      <p:sp>
        <p:nvSpPr>
          <p:cNvPr id="3" name="Subtitle 2"/>
          <p:cNvSpPr>
            <a:spLocks noGrp="1"/>
          </p:cNvSpPr>
          <p:nvPr>
            <p:ph type="subTitle" idx="1"/>
          </p:nvPr>
        </p:nvSpPr>
        <p:spPr/>
        <p:txBody>
          <a:bodyPr/>
          <a:lstStyle/>
          <a:p>
            <a:r>
              <a:rPr lang="en-US" dirty="0" smtClean="0"/>
              <a:t>By Shawn Garey  P.6  </a:t>
            </a:r>
            <a:r>
              <a:rPr lang="en-US" dirty="0" smtClean="0"/>
              <a:t>2/25/14</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r>
              <a:rPr lang="en-US" sz="3600" b="1" dirty="0" smtClean="0"/>
              <a:t>9. </a:t>
            </a:r>
            <a:r>
              <a:rPr lang="en-US" sz="3600" b="1" dirty="0" smtClean="0"/>
              <a:t>Identify and describe the mechanisms that allow citizens to organize and communicate their interests and concerns.</a:t>
            </a:r>
            <a:r>
              <a:rPr lang="en-US" sz="2800" dirty="0" smtClean="0"/>
              <a:t/>
            </a:r>
            <a:br>
              <a:rPr lang="en-US" sz="2800" dirty="0" smtClean="0"/>
            </a:br>
            <a:endParaRPr lang="en-US" sz="2800" b="1" dirty="0"/>
          </a:p>
        </p:txBody>
      </p:sp>
      <p:sp>
        <p:nvSpPr>
          <p:cNvPr id="3" name="Content Placeholder 2"/>
          <p:cNvSpPr>
            <a:spLocks noGrp="1"/>
          </p:cNvSpPr>
          <p:nvPr>
            <p:ph idx="1"/>
          </p:nvPr>
        </p:nvSpPr>
        <p:spPr/>
        <p:txBody>
          <a:bodyPr>
            <a:normAutofit/>
          </a:bodyPr>
          <a:lstStyle/>
          <a:p>
            <a:r>
              <a:rPr lang="en-US" dirty="0" smtClean="0">
                <a:solidFill>
                  <a:srgbClr val="0070C0"/>
                </a:solidFill>
              </a:rPr>
              <a:t>Interest groups, PAC’s, media, and the freedom of speech all are the major reasons/mechanisms for public opinion and voice to be spread from society to political officials and organizations. </a:t>
            </a:r>
            <a:endParaRPr lang="en-US" dirty="0">
              <a:solidFill>
                <a:srgbClr val="0070C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r>
              <a:rPr lang="en-US" sz="2800" b="1" dirty="0" smtClean="0"/>
              <a:t>10. </a:t>
            </a:r>
            <a:r>
              <a:rPr lang="en-US" sz="2800" b="1" dirty="0" smtClean="0"/>
              <a:t>Examine the significance of the historical evolution of the U .S . party system, the functions and structures of political parties, and the effects they have on the political process.</a:t>
            </a:r>
            <a:r>
              <a:rPr lang="en-US" sz="2800" dirty="0" smtClean="0"/>
              <a:t/>
            </a:r>
            <a:br>
              <a:rPr lang="en-US" sz="2800" dirty="0" smtClean="0"/>
            </a:br>
            <a:endParaRPr lang="en-US" sz="2800" b="1" dirty="0"/>
          </a:p>
        </p:txBody>
      </p:sp>
      <p:sp>
        <p:nvSpPr>
          <p:cNvPr id="3" name="Content Placeholder 2"/>
          <p:cNvSpPr>
            <a:spLocks noGrp="1"/>
          </p:cNvSpPr>
          <p:nvPr>
            <p:ph idx="1"/>
          </p:nvPr>
        </p:nvSpPr>
        <p:spPr/>
        <p:txBody>
          <a:bodyPr>
            <a:normAutofit lnSpcReduction="10000"/>
          </a:bodyPr>
          <a:lstStyle/>
          <a:p>
            <a:r>
              <a:rPr lang="en-US" dirty="0" smtClean="0">
                <a:solidFill>
                  <a:srgbClr val="0070C0"/>
                </a:solidFill>
              </a:rPr>
              <a:t>The evolution of the U.S. party system has completely defined and represents our political strength and confidence. The division of beliefs leading to the creation of separate parties shows our political diversity, but has started to become corrupted for individual purposes and desires. This has a huge effect on the political process for the simple reason that there are different beliefs to side with when you vote.</a:t>
            </a:r>
            <a:endParaRPr lang="en-US" dirty="0">
              <a:solidFill>
                <a:srgbClr val="0070C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r>
              <a:rPr lang="en-US" sz="2800" b="1" dirty="0" smtClean="0"/>
              <a:t>11. </a:t>
            </a:r>
            <a:r>
              <a:rPr lang="en-US" sz="2800" b="1" dirty="0" smtClean="0"/>
              <a:t>Examine the of issues of party reform and of campaign strategies and financing in the electronic age provides students with important perspectives.</a:t>
            </a:r>
            <a:r>
              <a:rPr lang="en-US" sz="2800" dirty="0" smtClean="0"/>
              <a:t/>
            </a:r>
            <a:br>
              <a:rPr lang="en-US" sz="2800" dirty="0" smtClean="0"/>
            </a:br>
            <a:endParaRPr lang="en-US" sz="2800" b="1" dirty="0"/>
          </a:p>
        </p:txBody>
      </p:sp>
      <p:sp>
        <p:nvSpPr>
          <p:cNvPr id="3" name="Content Placeholder 2"/>
          <p:cNvSpPr>
            <a:spLocks noGrp="1"/>
          </p:cNvSpPr>
          <p:nvPr>
            <p:ph idx="1"/>
          </p:nvPr>
        </p:nvSpPr>
        <p:spPr/>
        <p:txBody>
          <a:bodyPr>
            <a:normAutofit/>
          </a:bodyPr>
          <a:lstStyle/>
          <a:p>
            <a:r>
              <a:rPr lang="en-US" dirty="0" smtClean="0">
                <a:solidFill>
                  <a:srgbClr val="0070C0"/>
                </a:solidFill>
              </a:rPr>
              <a:t>A major issue with campaign funding and party reform would be the corrupt mindset often achieved by politicians and candidates once they are in office. They portray themselves as something they are not, then the profit motive strikes while they are in office and it is sad because there is no real way you cant tell now whether the politician’s beliefs are being correctly portrayed</a:t>
            </a:r>
            <a:endParaRPr lang="en-US" dirty="0">
              <a:solidFill>
                <a:srgbClr val="0070C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r>
              <a:rPr lang="en-US" sz="2800" b="1" dirty="0" smtClean="0"/>
              <a:t>12. </a:t>
            </a:r>
            <a:r>
              <a:rPr lang="en-US" sz="2800" b="1" dirty="0" smtClean="0"/>
              <a:t>Trace and discuss the development and the role of PACs in elections and the ideological and demographic differences between the two major parties, as well as third parties.</a:t>
            </a:r>
            <a:r>
              <a:rPr lang="en-US" sz="2800" dirty="0" smtClean="0"/>
              <a:t/>
            </a:r>
            <a:br>
              <a:rPr lang="en-US" sz="2800" dirty="0" smtClean="0"/>
            </a:br>
            <a:endParaRPr lang="en-US" sz="2800" b="1" dirty="0"/>
          </a:p>
        </p:txBody>
      </p:sp>
      <p:sp>
        <p:nvSpPr>
          <p:cNvPr id="3" name="Content Placeholder 2"/>
          <p:cNvSpPr>
            <a:spLocks noGrp="1"/>
          </p:cNvSpPr>
          <p:nvPr>
            <p:ph idx="1"/>
          </p:nvPr>
        </p:nvSpPr>
        <p:spPr/>
        <p:txBody>
          <a:bodyPr>
            <a:normAutofit/>
          </a:bodyPr>
          <a:lstStyle/>
          <a:p>
            <a:r>
              <a:rPr lang="en-US" dirty="0" smtClean="0">
                <a:solidFill>
                  <a:srgbClr val="0070C0"/>
                </a:solidFill>
              </a:rPr>
              <a:t>South tends to be more conservative and Republican, while the coasts seem to be more liberal and Democratic. </a:t>
            </a:r>
            <a:r>
              <a:rPr lang="en-US" dirty="0" smtClean="0">
                <a:solidFill>
                  <a:srgbClr val="0070C0"/>
                </a:solidFill>
              </a:rPr>
              <a:t>Liberalism and conservatism have they’re differences obviously; however, I feel that their similarities are overlooked. The role of these PAC’s are insanely huge due to their dominance in political activities </a:t>
            </a:r>
            <a:r>
              <a:rPr lang="en-US" smtClean="0">
                <a:solidFill>
                  <a:srgbClr val="0070C0"/>
                </a:solidFill>
              </a:rPr>
              <a:t>and elections  </a:t>
            </a:r>
            <a:endParaRPr lang="en-US" dirty="0">
              <a:solidFill>
                <a:srgbClr val="0070C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1</a:t>
            </a:r>
            <a:r>
              <a:rPr lang="en-US" b="1" dirty="0" smtClean="0"/>
              <a:t>.</a:t>
            </a:r>
            <a:r>
              <a:rPr lang="en-US" dirty="0" smtClean="0"/>
              <a:t> </a:t>
            </a:r>
            <a:r>
              <a:rPr lang="en-US" b="1" dirty="0" smtClean="0"/>
              <a:t>Identify and explain the role of the media in the political </a:t>
            </a:r>
            <a:r>
              <a:rPr lang="en-US" b="1" dirty="0" smtClean="0"/>
              <a:t>system</a:t>
            </a:r>
            <a:r>
              <a:rPr lang="en-US" b="1" dirty="0" smtClean="0"/>
              <a:t>.</a:t>
            </a:r>
            <a:endParaRPr lang="en-US" b="1" dirty="0"/>
          </a:p>
        </p:txBody>
      </p:sp>
      <p:sp>
        <p:nvSpPr>
          <p:cNvPr id="3" name="Content Placeholder 2"/>
          <p:cNvSpPr>
            <a:spLocks noGrp="1"/>
          </p:cNvSpPr>
          <p:nvPr>
            <p:ph idx="1"/>
          </p:nvPr>
        </p:nvSpPr>
        <p:spPr/>
        <p:txBody>
          <a:bodyPr>
            <a:normAutofit/>
          </a:bodyPr>
          <a:lstStyle/>
          <a:p>
            <a:r>
              <a:rPr lang="en-US" sz="3000" dirty="0" smtClean="0">
                <a:solidFill>
                  <a:srgbClr val="00B0F0"/>
                </a:solidFill>
              </a:rPr>
              <a:t>Media coverage shapes how Americans perceive the world and what they consider to be </a:t>
            </a:r>
            <a:r>
              <a:rPr lang="en-US" sz="3000" dirty="0" smtClean="0">
                <a:solidFill>
                  <a:srgbClr val="00B0F0"/>
                </a:solidFill>
              </a:rPr>
              <a:t>important. The </a:t>
            </a:r>
            <a:r>
              <a:rPr lang="en-US" sz="3000" dirty="0" smtClean="0">
                <a:solidFill>
                  <a:srgbClr val="00B0F0"/>
                </a:solidFill>
              </a:rPr>
              <a:t>media’s ability to decide which stories to report often reflects its </a:t>
            </a:r>
            <a:r>
              <a:rPr lang="en-US" sz="3000" dirty="0" smtClean="0">
                <a:solidFill>
                  <a:srgbClr val="00B0F0"/>
                </a:solidFill>
              </a:rPr>
              <a:t>own beliefs on those specific subjects, which can make it biased and have a major impact on the information distributed through the public</a:t>
            </a:r>
            <a:endParaRPr lang="en-US" sz="3000" dirty="0">
              <a:solidFill>
                <a:srgbClr val="00B0F0"/>
              </a:solidFill>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2</a:t>
            </a:r>
            <a:r>
              <a:rPr lang="en-US" b="1" dirty="0" smtClean="0"/>
              <a:t>.</a:t>
            </a:r>
            <a:r>
              <a:rPr lang="en-US" dirty="0" smtClean="0"/>
              <a:t> </a:t>
            </a:r>
            <a:r>
              <a:rPr lang="en-US" sz="2700" b="1" dirty="0" smtClean="0"/>
              <a:t>Examine the impact of the media on public opinion, voter perceptions, campaign strategies, electoral outcomes, agenda development, and the images of officials and candidates</a:t>
            </a:r>
            <a:r>
              <a:rPr lang="en-US" sz="2700" b="1" dirty="0" smtClean="0"/>
              <a:t>.</a:t>
            </a:r>
            <a:endParaRPr lang="en-US" sz="2700" b="1" dirty="0"/>
          </a:p>
        </p:txBody>
      </p:sp>
      <p:sp>
        <p:nvSpPr>
          <p:cNvPr id="3" name="Content Placeholder 2"/>
          <p:cNvSpPr>
            <a:spLocks noGrp="1"/>
          </p:cNvSpPr>
          <p:nvPr>
            <p:ph idx="1"/>
          </p:nvPr>
        </p:nvSpPr>
        <p:spPr/>
        <p:txBody>
          <a:bodyPr>
            <a:normAutofit/>
          </a:bodyPr>
          <a:lstStyle/>
          <a:p>
            <a:r>
              <a:rPr lang="en-US" sz="2000" dirty="0" smtClean="0">
                <a:solidFill>
                  <a:srgbClr val="0070C0"/>
                </a:solidFill>
              </a:rPr>
              <a:t>Public opinion – people start to believe biased reports and causes them to vote and/or think differently</a:t>
            </a:r>
          </a:p>
          <a:p>
            <a:r>
              <a:rPr lang="en-US" sz="2000" dirty="0" smtClean="0">
                <a:solidFill>
                  <a:srgbClr val="0070C0"/>
                </a:solidFill>
              </a:rPr>
              <a:t>Voter perceptions – candidates are shown to be better or worse than they actually are, affecting society’s political confidence in voting</a:t>
            </a:r>
          </a:p>
          <a:p>
            <a:r>
              <a:rPr lang="en-US" sz="2000" dirty="0" smtClean="0">
                <a:solidFill>
                  <a:srgbClr val="0070C0"/>
                </a:solidFill>
              </a:rPr>
              <a:t>Campaign strategies – politicians can use media to influence and benefit their campaign by persuading voters to think a certain way about a subject </a:t>
            </a:r>
          </a:p>
          <a:p>
            <a:r>
              <a:rPr lang="en-US" sz="2000" dirty="0" smtClean="0">
                <a:solidFill>
                  <a:srgbClr val="0070C0"/>
                </a:solidFill>
              </a:rPr>
              <a:t>Electoral outcomes – If voters start to think differently, the outcome of elections will be inaccurate of society’s true desires</a:t>
            </a:r>
          </a:p>
          <a:p>
            <a:r>
              <a:rPr lang="en-US" sz="2000" dirty="0" smtClean="0">
                <a:solidFill>
                  <a:srgbClr val="0070C0"/>
                </a:solidFill>
              </a:rPr>
              <a:t>Agenda development – Through media, an agenda can be quickly distributed throughout the nation which can be very helpful</a:t>
            </a:r>
          </a:p>
          <a:p>
            <a:r>
              <a:rPr lang="en-US" sz="2000" dirty="0" smtClean="0">
                <a:solidFill>
                  <a:srgbClr val="0070C0"/>
                </a:solidFill>
              </a:rPr>
              <a:t>Images of officials and candidates – images of these people can be corrupted or inaccurate, which may effect their appeal to society and their political success</a:t>
            </a:r>
            <a:endParaRPr lang="en-US" sz="2000" dirty="0">
              <a:solidFill>
                <a:srgbClr val="0070C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1143000"/>
          </a:xfrm>
        </p:spPr>
        <p:txBody>
          <a:bodyPr>
            <a:normAutofit fontScale="90000"/>
          </a:bodyPr>
          <a:lstStyle/>
          <a:p>
            <a:r>
              <a:rPr lang="en-US" sz="3100" b="1" dirty="0" smtClean="0"/>
              <a:t>3. </a:t>
            </a:r>
            <a:r>
              <a:rPr lang="en-US" sz="3100" b="1" dirty="0" smtClean="0"/>
              <a:t>Identify and describe  the symbiotic and frequently conflicting relationship among candidates, elected officials, and the media</a:t>
            </a:r>
            <a:r>
              <a:rPr lang="en-US" sz="3100" dirty="0" smtClean="0"/>
              <a:t>.</a:t>
            </a:r>
            <a:r>
              <a:rPr lang="en-US" sz="4000" dirty="0" smtClean="0"/>
              <a:t/>
            </a:r>
            <a:br>
              <a:rPr lang="en-US" sz="4000" dirty="0" smtClean="0"/>
            </a:br>
            <a:endParaRPr lang="en-US" sz="4000" b="1" dirty="0"/>
          </a:p>
        </p:txBody>
      </p:sp>
      <p:sp>
        <p:nvSpPr>
          <p:cNvPr id="3" name="Content Placeholder 2"/>
          <p:cNvSpPr>
            <a:spLocks noGrp="1"/>
          </p:cNvSpPr>
          <p:nvPr>
            <p:ph idx="1"/>
          </p:nvPr>
        </p:nvSpPr>
        <p:spPr/>
        <p:txBody>
          <a:bodyPr>
            <a:normAutofit/>
          </a:bodyPr>
          <a:lstStyle/>
          <a:p>
            <a:r>
              <a:rPr lang="en-US" sz="3000" dirty="0" smtClean="0">
                <a:solidFill>
                  <a:srgbClr val="0070C0"/>
                </a:solidFill>
              </a:rPr>
              <a:t>The media can either paint a pretty picture of candidates and officials already elected, such as the president, and this would be their symbiotic relationship; however, the media can also completely destroy your political career through negative advertisement and fals</a:t>
            </a:r>
            <a:r>
              <a:rPr lang="en-US" sz="3000" dirty="0" smtClean="0">
                <a:solidFill>
                  <a:srgbClr val="0070C0"/>
                </a:solidFill>
              </a:rPr>
              <a:t>e claims. This would be their conflicting relationship. </a:t>
            </a:r>
            <a:endParaRPr lang="en-US" sz="3000" dirty="0">
              <a:solidFill>
                <a:srgbClr val="0070C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sz="3100" b="1" dirty="0" smtClean="0"/>
              <a:t>4. </a:t>
            </a:r>
            <a:r>
              <a:rPr lang="en-US" sz="3100" b="1" dirty="0" smtClean="0"/>
              <a:t>Identify and describe the goals and incentives of the media as an industry and how those goals influence the nature of news coverage.</a:t>
            </a:r>
            <a:r>
              <a:rPr lang="en-US" dirty="0" smtClean="0"/>
              <a:t/>
            </a:r>
            <a:br>
              <a:rPr lang="en-US" dirty="0" smtClean="0"/>
            </a:br>
            <a:endParaRPr lang="en-US" b="1" dirty="0"/>
          </a:p>
        </p:txBody>
      </p:sp>
      <p:sp>
        <p:nvSpPr>
          <p:cNvPr id="3" name="Content Placeholder 2"/>
          <p:cNvSpPr>
            <a:spLocks noGrp="1"/>
          </p:cNvSpPr>
          <p:nvPr>
            <p:ph idx="1"/>
          </p:nvPr>
        </p:nvSpPr>
        <p:spPr/>
        <p:txBody>
          <a:bodyPr>
            <a:normAutofit/>
          </a:bodyPr>
          <a:lstStyle/>
          <a:p>
            <a:r>
              <a:rPr lang="en-US" sz="3000" dirty="0" smtClean="0">
                <a:solidFill>
                  <a:srgbClr val="0070C0"/>
                </a:solidFill>
              </a:rPr>
              <a:t>Media’s incentive, like any other business, is to make money and be successful. These goals corrupt the accuracy and the purpose of reporting these things to society and cause </a:t>
            </a:r>
            <a:r>
              <a:rPr lang="en-US" sz="3000" dirty="0" err="1" smtClean="0">
                <a:solidFill>
                  <a:srgbClr val="0070C0"/>
                </a:solidFill>
              </a:rPr>
              <a:t>polticial</a:t>
            </a:r>
            <a:r>
              <a:rPr lang="en-US" sz="3000" dirty="0" smtClean="0">
                <a:solidFill>
                  <a:srgbClr val="0070C0"/>
                </a:solidFill>
              </a:rPr>
              <a:t> conflicts</a:t>
            </a:r>
            <a:endParaRPr lang="en-US" sz="3000" dirty="0">
              <a:solidFill>
                <a:srgbClr val="0070C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Autofit/>
          </a:bodyPr>
          <a:lstStyle/>
          <a:p>
            <a:r>
              <a:rPr lang="en-US" sz="3200" b="1" dirty="0" smtClean="0"/>
              <a:t>5. </a:t>
            </a:r>
            <a:r>
              <a:rPr lang="en-US" sz="2400" b="1" dirty="0" smtClean="0"/>
              <a:t>Examine and analyze the consequences of the increasing concentration of major media outlets in fewer hands, as well as the growing role of the Internet.</a:t>
            </a:r>
            <a:r>
              <a:rPr lang="en-US" sz="3200" b="1" dirty="0" smtClean="0"/>
              <a:t/>
            </a:r>
            <a:br>
              <a:rPr lang="en-US" sz="3200" b="1" dirty="0" smtClean="0"/>
            </a:br>
            <a:endParaRPr lang="en-US" sz="3200" b="1" dirty="0"/>
          </a:p>
        </p:txBody>
      </p:sp>
      <p:sp>
        <p:nvSpPr>
          <p:cNvPr id="3" name="Content Placeholder 2"/>
          <p:cNvSpPr>
            <a:spLocks noGrp="1"/>
          </p:cNvSpPr>
          <p:nvPr>
            <p:ph idx="1"/>
          </p:nvPr>
        </p:nvSpPr>
        <p:spPr/>
        <p:txBody>
          <a:bodyPr>
            <a:normAutofit/>
          </a:bodyPr>
          <a:lstStyle/>
          <a:p>
            <a:r>
              <a:rPr lang="en-US" sz="3000" dirty="0">
                <a:solidFill>
                  <a:srgbClr val="0070C0"/>
                </a:solidFill>
              </a:rPr>
              <a:t> </a:t>
            </a:r>
            <a:r>
              <a:rPr lang="en-US" sz="3000" dirty="0" smtClean="0">
                <a:solidFill>
                  <a:srgbClr val="0070C0"/>
                </a:solidFill>
              </a:rPr>
              <a:t>The fewer the hands in control of media the more corrupt and one-sided the information it supplies will be. The growing role of the Internet </a:t>
            </a:r>
            <a:r>
              <a:rPr lang="en-US" sz="3000" dirty="0" smtClean="0">
                <a:solidFill>
                  <a:srgbClr val="0070C0"/>
                </a:solidFill>
              </a:rPr>
              <a:t>has its benefits and its consequences; information can be spread much faster and with more efficiency, but EVERYONE gets a voice and many lies are told, and it is often difficult to distinguish these lies from the facts.</a:t>
            </a:r>
            <a:endParaRPr lang="en-US" sz="3000" dirty="0">
              <a:solidFill>
                <a:srgbClr val="0070C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dirty="0" smtClean="0"/>
              <a:t>6. </a:t>
            </a:r>
            <a:r>
              <a:rPr lang="en-US" sz="3100" b="1" dirty="0" smtClean="0"/>
              <a:t>Identify and describe the political roles played by a variety of lobbying and interest groups . </a:t>
            </a:r>
            <a:r>
              <a:rPr lang="en-US" sz="2800" dirty="0" smtClean="0"/>
              <a:t/>
            </a:r>
            <a:br>
              <a:rPr lang="en-US" sz="2800" dirty="0" smtClean="0"/>
            </a:br>
            <a:endParaRPr lang="en-US" sz="2800" b="1" dirty="0"/>
          </a:p>
        </p:txBody>
      </p:sp>
      <p:sp>
        <p:nvSpPr>
          <p:cNvPr id="3" name="Content Placeholder 2"/>
          <p:cNvSpPr>
            <a:spLocks noGrp="1"/>
          </p:cNvSpPr>
          <p:nvPr>
            <p:ph idx="1"/>
          </p:nvPr>
        </p:nvSpPr>
        <p:spPr/>
        <p:txBody>
          <a:bodyPr>
            <a:normAutofit/>
          </a:bodyPr>
          <a:lstStyle/>
          <a:p>
            <a:r>
              <a:rPr lang="en-US" sz="3000" dirty="0" smtClean="0">
                <a:solidFill>
                  <a:srgbClr val="0070C0"/>
                </a:solidFill>
              </a:rPr>
              <a:t>Lobbying and interest groups serve a major role in politics because they intended to protect the political beliefs of society while also attempting to affect public policy. Society clings to these groups because they seem more down-to-earth and will help them achieve their individual political desires.</a:t>
            </a:r>
            <a:endParaRPr lang="en-US" sz="3000" dirty="0">
              <a:solidFill>
                <a:srgbClr val="0070C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r>
              <a:rPr lang="en-US" sz="2200" b="1" dirty="0" smtClean="0"/>
              <a:t>7. </a:t>
            </a:r>
            <a:r>
              <a:rPr lang="en-US" sz="2200" b="1" dirty="0" smtClean="0"/>
              <a:t>Explain why some interests are represented by organized groups while others are not, and the consequences of this difference in representation . Identify and describe interest groups, what do they do, how they do it, and how this affects both the political process and public policy.</a:t>
            </a:r>
            <a:r>
              <a:rPr lang="en-US" sz="2800" dirty="0" smtClean="0"/>
              <a:t/>
            </a:r>
            <a:br>
              <a:rPr lang="en-US" sz="2800" dirty="0" smtClean="0"/>
            </a:br>
            <a:endParaRPr lang="en-US" sz="2800" b="1" dirty="0"/>
          </a:p>
        </p:txBody>
      </p:sp>
      <p:sp>
        <p:nvSpPr>
          <p:cNvPr id="3" name="Content Placeholder 2"/>
          <p:cNvSpPr>
            <a:spLocks noGrp="1"/>
          </p:cNvSpPr>
          <p:nvPr>
            <p:ph idx="1"/>
          </p:nvPr>
        </p:nvSpPr>
        <p:spPr/>
        <p:txBody>
          <a:bodyPr>
            <a:normAutofit/>
          </a:bodyPr>
          <a:lstStyle/>
          <a:p>
            <a:r>
              <a:rPr lang="en-US" sz="3000" dirty="0" smtClean="0">
                <a:solidFill>
                  <a:srgbClr val="0070C0"/>
                </a:solidFill>
              </a:rPr>
              <a:t>An interest group is an organized body of individuals who share some goals and who try to influence public policy</a:t>
            </a:r>
            <a:r>
              <a:rPr lang="en-US" sz="3000" dirty="0" smtClean="0">
                <a:solidFill>
                  <a:srgbClr val="0070C0"/>
                </a:solidFill>
              </a:rPr>
              <a:t>. They do this by protecting society’s political needs and introducing them to legislation and media. </a:t>
            </a:r>
            <a:endParaRPr lang="en-US" sz="3000" dirty="0">
              <a:solidFill>
                <a:srgbClr val="0070C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r>
              <a:rPr lang="en-US" sz="3100" b="1" dirty="0" smtClean="0"/>
              <a:t>8. </a:t>
            </a:r>
            <a:r>
              <a:rPr lang="en-US" sz="3100" b="1" dirty="0" smtClean="0"/>
              <a:t>Discuss why certain segments of the population able to exert pressure on political institutions and actors in order to obtain favorable policies?</a:t>
            </a:r>
            <a:r>
              <a:rPr lang="en-US" sz="2800" dirty="0" smtClean="0"/>
              <a:t/>
            </a:r>
            <a:br>
              <a:rPr lang="en-US" sz="2800" dirty="0" smtClean="0"/>
            </a:br>
            <a:endParaRPr lang="en-US" sz="2800" b="1" dirty="0"/>
          </a:p>
        </p:txBody>
      </p:sp>
      <p:sp>
        <p:nvSpPr>
          <p:cNvPr id="3" name="Content Placeholder 2"/>
          <p:cNvSpPr>
            <a:spLocks noGrp="1"/>
          </p:cNvSpPr>
          <p:nvPr>
            <p:ph idx="1"/>
          </p:nvPr>
        </p:nvSpPr>
        <p:spPr/>
        <p:txBody>
          <a:bodyPr>
            <a:normAutofit/>
          </a:bodyPr>
          <a:lstStyle/>
          <a:p>
            <a:r>
              <a:rPr lang="en-US" dirty="0" smtClean="0">
                <a:solidFill>
                  <a:srgbClr val="0070C0"/>
                </a:solidFill>
              </a:rPr>
              <a:t>Minorities, for example, are more able to exert pressure on legislating organizations and political institutions and more likely to get more of a positive result from it then that would of the same actions taken by someone part of the “majority”</a:t>
            </a:r>
            <a:endParaRPr lang="en-US" dirty="0" smtClean="0">
              <a:solidFill>
                <a:srgbClr val="0070C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223</TotalTime>
  <Words>804</Words>
  <Application>Microsoft Office PowerPoint</Application>
  <PresentationFormat>On-screen Show (4:3)</PresentationFormat>
  <Paragraphs>31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Unit 3 Mastery Project</vt:lpstr>
      <vt:lpstr>1. Identify and explain the role of the media in the political system.</vt:lpstr>
      <vt:lpstr>2. Examine the impact of the media on public opinion, voter perceptions, campaign strategies, electoral outcomes, agenda development, and the images of officials and candidates.</vt:lpstr>
      <vt:lpstr>3. Identify and describe  the symbiotic and frequently conflicting relationship among candidates, elected officials, and the media. </vt:lpstr>
      <vt:lpstr>4. Identify and describe the goals and incentives of the media as an industry and how those goals influence the nature of news coverage. </vt:lpstr>
      <vt:lpstr>5. Examine and analyze the consequences of the increasing concentration of major media outlets in fewer hands, as well as the growing role of the Internet. </vt:lpstr>
      <vt:lpstr>6. Identify and describe the political roles played by a variety of lobbying and interest groups .  </vt:lpstr>
      <vt:lpstr>7. Explain why some interests are represented by organized groups while others are not, and the consequences of this difference in representation . Identify and describe interest groups, what do they do, how they do it, and how this affects both the political process and public policy. </vt:lpstr>
      <vt:lpstr>8. Discuss why certain segments of the population able to exert pressure on political institutions and actors in order to obtain favorable policies? </vt:lpstr>
      <vt:lpstr>9. Identify and describe the mechanisms that allow citizens to organize and communicate their interests and concerns. </vt:lpstr>
      <vt:lpstr>10. Examine the significance of the historical evolution of the U .S . party system, the functions and structures of political parties, and the effects they have on the political process. </vt:lpstr>
      <vt:lpstr>11. Examine the of issues of party reform and of campaign strategies and financing in the electronic age provides students with important perspectives. </vt:lpstr>
      <vt:lpstr>12. Trace and discuss the development and the role of PACs in elections and the ideological and demographic differences between the two major parties, as well as third parties.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 Mastery Project</dc:title>
  <dc:creator>ShawnGarey</dc:creator>
  <cp:lastModifiedBy>ShawnGarey</cp:lastModifiedBy>
  <cp:revision>26</cp:revision>
  <dcterms:created xsi:type="dcterms:W3CDTF">2014-01-27T08:53:19Z</dcterms:created>
  <dcterms:modified xsi:type="dcterms:W3CDTF">2014-02-26T08:02:25Z</dcterms:modified>
</cp:coreProperties>
</file>