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1A2C02-9C3B-46C6-AC72-C155800A768F}"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1A2C02-9C3B-46C6-AC72-C155800A768F}"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1A2C02-9C3B-46C6-AC72-C155800A768F}"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1A2C02-9C3B-46C6-AC72-C155800A768F}"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1A2C02-9C3B-46C6-AC72-C155800A768F}"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1A2C02-9C3B-46C6-AC72-C155800A768F}"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1A2C02-9C3B-46C6-AC72-C155800A768F}" type="datetimeFigureOut">
              <a:rPr lang="en-US" smtClean="0"/>
              <a:pPr/>
              <a:t>4/11/2014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1A2C02-9C3B-46C6-AC72-C155800A768F}" type="datetimeFigureOut">
              <a:rPr lang="en-US" smtClean="0"/>
              <a:pPr/>
              <a:t>4/11/2014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1A2C02-9C3B-46C6-AC72-C155800A768F}" type="datetimeFigureOut">
              <a:rPr lang="en-US" smtClean="0"/>
              <a:pPr/>
              <a:t>4/11/2014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1A2C02-9C3B-46C6-AC72-C155800A768F}"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1A2C02-9C3B-46C6-AC72-C155800A768F}"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1A2C02-9C3B-46C6-AC72-C155800A768F}" type="datetimeFigureOut">
              <a:rPr lang="en-US" smtClean="0"/>
              <a:pPr/>
              <a:t>4/11/2014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ED4265-FF7E-4E99-91B6-EE3375FF7E7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4 Mastery Project</a:t>
            </a:r>
            <a:endParaRPr lang="en-US" dirty="0"/>
          </a:p>
        </p:txBody>
      </p:sp>
      <p:sp>
        <p:nvSpPr>
          <p:cNvPr id="3" name="Subtitle 2"/>
          <p:cNvSpPr>
            <a:spLocks noGrp="1"/>
          </p:cNvSpPr>
          <p:nvPr>
            <p:ph type="subTitle" idx="1"/>
          </p:nvPr>
        </p:nvSpPr>
        <p:spPr/>
        <p:txBody>
          <a:bodyPr/>
          <a:lstStyle/>
          <a:p>
            <a:r>
              <a:rPr lang="en-US" dirty="0" smtClean="0"/>
              <a:t>By Shawn Garey  P.6  3/13/14</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sz="3600" b="1" dirty="0" smtClean="0"/>
              <a:t>9. </a:t>
            </a:r>
            <a:r>
              <a:rPr lang="en-US" sz="2800" b="1" dirty="0" smtClean="0"/>
              <a:t>Identify and discuss the ties between the Congress and interest groups.</a:t>
            </a:r>
            <a:r>
              <a:rPr lang="en-US" sz="2800" dirty="0" smtClean="0"/>
              <a:t/>
            </a:r>
            <a:br>
              <a:rPr lang="en-US" sz="2800" dirty="0" smtClean="0"/>
            </a:br>
            <a:endParaRPr lang="en-US" sz="2800" b="1" dirty="0"/>
          </a:p>
        </p:txBody>
      </p:sp>
      <p:sp>
        <p:nvSpPr>
          <p:cNvPr id="3" name="Content Placeholder 2"/>
          <p:cNvSpPr>
            <a:spLocks noGrp="1"/>
          </p:cNvSpPr>
          <p:nvPr>
            <p:ph idx="1"/>
          </p:nvPr>
        </p:nvSpPr>
        <p:spPr/>
        <p:txBody>
          <a:bodyPr>
            <a:normAutofit/>
          </a:bodyPr>
          <a:lstStyle/>
          <a:p>
            <a:r>
              <a:rPr lang="en-US" dirty="0" smtClean="0">
                <a:solidFill>
                  <a:srgbClr val="0070C0"/>
                </a:solidFill>
              </a:rPr>
              <a:t>Interest groups are closely tied with Congress because they are the main voice for the people’s desire and also the main voice for Congress giving the public information. The fact that interest groups attract large groups of voters is the main incentive for politicians to involve themselves with them. This can be good because it somewhat forces the politicians to listen to society. </a:t>
            </a:r>
            <a:endParaRPr lang="en-US" dirty="0">
              <a:solidFill>
                <a:srgbClr val="0070C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sz="2800" b="1" dirty="0" smtClean="0"/>
              <a:t>10. Identify and discuss the ties between the Congress and media.</a:t>
            </a:r>
            <a:r>
              <a:rPr lang="en-US" sz="2800" dirty="0" smtClean="0"/>
              <a:t/>
            </a:r>
            <a:br>
              <a:rPr lang="en-US" sz="2800" dirty="0" smtClean="0"/>
            </a:br>
            <a:endParaRPr lang="en-US" sz="2800" b="1" dirty="0"/>
          </a:p>
        </p:txBody>
      </p:sp>
      <p:sp>
        <p:nvSpPr>
          <p:cNvPr id="3" name="Content Placeholder 2"/>
          <p:cNvSpPr>
            <a:spLocks noGrp="1"/>
          </p:cNvSpPr>
          <p:nvPr>
            <p:ph idx="1"/>
          </p:nvPr>
        </p:nvSpPr>
        <p:spPr/>
        <p:txBody>
          <a:bodyPr>
            <a:normAutofit fontScale="92500" lnSpcReduction="10000"/>
          </a:bodyPr>
          <a:lstStyle/>
          <a:p>
            <a:r>
              <a:rPr lang="en-US" dirty="0" smtClean="0">
                <a:solidFill>
                  <a:srgbClr val="0070C0"/>
                </a:solidFill>
              </a:rPr>
              <a:t>The media has a MAJOR role in the government today. It is the link between the people and the government completely because it provides society with information regarding problems or current legislation, and the increasing number of media sources able to relay this information shows its growing importance in society today. Congressional leaders and members use social media such as twitter and </a:t>
            </a:r>
            <a:r>
              <a:rPr lang="en-US" dirty="0" err="1" smtClean="0">
                <a:solidFill>
                  <a:srgbClr val="0070C0"/>
                </a:solidFill>
              </a:rPr>
              <a:t>facebook</a:t>
            </a:r>
            <a:r>
              <a:rPr lang="en-US" dirty="0" smtClean="0">
                <a:solidFill>
                  <a:srgbClr val="0070C0"/>
                </a:solidFill>
              </a:rPr>
              <a:t> to relay their information to the public quickly and effectively.</a:t>
            </a:r>
            <a:endParaRPr lang="en-US" dirty="0">
              <a:solidFill>
                <a:srgbClr val="0070C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sz="2800" b="1" dirty="0" smtClean="0"/>
              <a:t>11. Identify and discuss the ties between the Congress and state and local governments.</a:t>
            </a:r>
            <a:r>
              <a:rPr lang="en-US" sz="2800" dirty="0" smtClean="0"/>
              <a:t/>
            </a:r>
            <a:br>
              <a:rPr lang="en-US" sz="2800" dirty="0" smtClean="0"/>
            </a:br>
            <a:endParaRPr lang="en-US" sz="2800" b="1" dirty="0"/>
          </a:p>
        </p:txBody>
      </p:sp>
      <p:sp>
        <p:nvSpPr>
          <p:cNvPr id="3" name="Content Placeholder 2"/>
          <p:cNvSpPr>
            <a:spLocks noGrp="1"/>
          </p:cNvSpPr>
          <p:nvPr>
            <p:ph idx="1"/>
          </p:nvPr>
        </p:nvSpPr>
        <p:spPr/>
        <p:txBody>
          <a:bodyPr>
            <a:normAutofit fontScale="92500" lnSpcReduction="10000"/>
          </a:bodyPr>
          <a:lstStyle/>
          <a:p>
            <a:r>
              <a:rPr lang="en-US" dirty="0" smtClean="0">
                <a:solidFill>
                  <a:srgbClr val="0070C0"/>
                </a:solidFill>
              </a:rPr>
              <a:t>The connection that state governments and Congress have together is through districts and the power of redistricting. The state government separates the state into multiple districts that vote for their representatives. Local governments, however, serve almost the same role as media in that they are an easier way to connect the people to Congress because they are easier to reach by the people and they act as the messenger between the two.   </a:t>
            </a:r>
            <a:endParaRPr lang="en-US"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a:t>
            </a:r>
            <a:r>
              <a:rPr lang="en-US" dirty="0" smtClean="0"/>
              <a:t> </a:t>
            </a:r>
            <a:r>
              <a:rPr lang="en-US" b="1" dirty="0" smtClean="0"/>
              <a:t>Identify and explain the organization of the Legislature</a:t>
            </a:r>
            <a:endParaRPr lang="en-US" b="1" dirty="0"/>
          </a:p>
        </p:txBody>
      </p:sp>
      <p:sp>
        <p:nvSpPr>
          <p:cNvPr id="3" name="Content Placeholder 2"/>
          <p:cNvSpPr>
            <a:spLocks noGrp="1"/>
          </p:cNvSpPr>
          <p:nvPr>
            <p:ph idx="1"/>
          </p:nvPr>
        </p:nvSpPr>
        <p:spPr/>
        <p:txBody>
          <a:bodyPr>
            <a:normAutofit/>
          </a:bodyPr>
          <a:lstStyle/>
          <a:p>
            <a:r>
              <a:rPr lang="en-US" sz="2800" dirty="0" smtClean="0"/>
              <a:t> </a:t>
            </a:r>
            <a:r>
              <a:rPr lang="en-US" sz="2800" dirty="0" smtClean="0">
                <a:solidFill>
                  <a:srgbClr val="0070C0"/>
                </a:solidFill>
              </a:rPr>
              <a:t>The Legislative Branch consists of the House of Representatives and the Senate, which form what we know as Congress. The Constitution grants Congress the power to enact legislation and declare war, the right to confirm or reject many Presidential appointments, and many other powers, while the House has the power to initiate revenue bills, impeach federal officials, and elect the President in the case of an electoral college tie.</a:t>
            </a:r>
            <a:endParaRPr lang="en-US" sz="3000" dirty="0">
              <a:solidFill>
                <a:srgbClr val="0070C0"/>
              </a:solidFill>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2.</a:t>
            </a:r>
            <a:r>
              <a:rPr lang="en-US" dirty="0" smtClean="0"/>
              <a:t> </a:t>
            </a:r>
            <a:r>
              <a:rPr lang="en-US" sz="2800" b="1" dirty="0" smtClean="0"/>
              <a:t>Identify and provide an example of the powers of the Legislature, both formal and informal.</a:t>
            </a:r>
            <a:endParaRPr lang="en-US" sz="2700" b="1" dirty="0"/>
          </a:p>
        </p:txBody>
      </p:sp>
      <p:sp>
        <p:nvSpPr>
          <p:cNvPr id="3" name="Content Placeholder 2"/>
          <p:cNvSpPr>
            <a:spLocks noGrp="1"/>
          </p:cNvSpPr>
          <p:nvPr>
            <p:ph idx="1"/>
          </p:nvPr>
        </p:nvSpPr>
        <p:spPr/>
        <p:txBody>
          <a:bodyPr>
            <a:normAutofit/>
          </a:bodyPr>
          <a:lstStyle/>
          <a:p>
            <a:r>
              <a:rPr lang="en-US" sz="2000" b="1" i="1" u="sng" dirty="0" smtClean="0">
                <a:solidFill>
                  <a:srgbClr val="0070C0"/>
                </a:solidFill>
              </a:rPr>
              <a:t>Formal power </a:t>
            </a:r>
            <a:r>
              <a:rPr lang="en-US" sz="2000" dirty="0" smtClean="0">
                <a:solidFill>
                  <a:srgbClr val="0070C0"/>
                </a:solidFill>
              </a:rPr>
              <a:t>– only Congress has the power to declare war. This is important because it gives Congress this power to itself and symbolizes its power in the United States legislative branch </a:t>
            </a:r>
          </a:p>
          <a:p>
            <a:r>
              <a:rPr lang="en-US" sz="2000" b="1" i="1" u="sng" dirty="0" smtClean="0">
                <a:solidFill>
                  <a:srgbClr val="0070C0"/>
                </a:solidFill>
              </a:rPr>
              <a:t>Informal power </a:t>
            </a:r>
            <a:r>
              <a:rPr lang="en-US" sz="2000" dirty="0" smtClean="0">
                <a:solidFill>
                  <a:srgbClr val="0070C0"/>
                </a:solidFill>
              </a:rPr>
              <a:t>- </a:t>
            </a:r>
            <a:r>
              <a:rPr lang="en-US" sz="2000" dirty="0" smtClean="0"/>
              <a:t> </a:t>
            </a:r>
            <a:r>
              <a:rPr lang="en-US" sz="2000" dirty="0" smtClean="0">
                <a:solidFill>
                  <a:srgbClr val="0070C0"/>
                </a:solidFill>
              </a:rPr>
              <a:t>the ability to investigate the executive branch or one of their agencies. This is important because it allows Congress to limit the power of the executive branch in order to ensure equality</a:t>
            </a:r>
            <a:endParaRPr lang="en-US" sz="2000" dirty="0">
              <a:solidFill>
                <a:srgbClr val="0070C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fontScale="90000"/>
          </a:bodyPr>
          <a:lstStyle/>
          <a:p>
            <a:r>
              <a:rPr lang="en-US" sz="3100" b="1" dirty="0" smtClean="0"/>
              <a:t>3. </a:t>
            </a:r>
            <a:r>
              <a:rPr lang="en-US" sz="3600" b="1" dirty="0" smtClean="0"/>
              <a:t>Identify and explain how Congress shares powers with the Executive, Judiciary, and bureaucracy.</a:t>
            </a:r>
            <a:r>
              <a:rPr lang="en-US" sz="4000" dirty="0" smtClean="0"/>
              <a:t/>
            </a:r>
            <a:br>
              <a:rPr lang="en-US" sz="4000" dirty="0" smtClean="0"/>
            </a:br>
            <a:endParaRPr lang="en-US" sz="4000" b="1" dirty="0"/>
          </a:p>
        </p:txBody>
      </p:sp>
      <p:sp>
        <p:nvSpPr>
          <p:cNvPr id="3" name="Content Placeholder 2"/>
          <p:cNvSpPr>
            <a:spLocks noGrp="1"/>
          </p:cNvSpPr>
          <p:nvPr>
            <p:ph idx="1"/>
          </p:nvPr>
        </p:nvSpPr>
        <p:spPr/>
        <p:txBody>
          <a:bodyPr>
            <a:normAutofit fontScale="77500" lnSpcReduction="20000"/>
          </a:bodyPr>
          <a:lstStyle/>
          <a:p>
            <a:r>
              <a:rPr lang="en-US" sz="3000" dirty="0" smtClean="0">
                <a:solidFill>
                  <a:srgbClr val="0070C0"/>
                </a:solidFill>
              </a:rPr>
              <a:t>Executive: Congress has to get laws that they passed confirmed by the executive branch, while the executive branch has to get confirmation from Congress of the approval of justices.</a:t>
            </a:r>
          </a:p>
          <a:p>
            <a:r>
              <a:rPr lang="en-US" sz="3000" dirty="0" smtClean="0">
                <a:solidFill>
                  <a:srgbClr val="0070C0"/>
                </a:solidFill>
              </a:rPr>
              <a:t>Judiciary: Congress confirms appointments to the judiciary branch, while the judiciary branch can declare a law passed by Congress unconstitutional.</a:t>
            </a:r>
          </a:p>
          <a:p>
            <a:r>
              <a:rPr lang="en-US" sz="3000" dirty="0" smtClean="0">
                <a:solidFill>
                  <a:srgbClr val="0070C0"/>
                </a:solidFill>
              </a:rPr>
              <a:t>Bureaucracy: Congress can call hearings regarding </a:t>
            </a:r>
            <a:r>
              <a:rPr lang="en-US" sz="3000" smtClean="0">
                <a:solidFill>
                  <a:srgbClr val="0070C0"/>
                </a:solidFill>
              </a:rPr>
              <a:t>agency abuses</a:t>
            </a:r>
            <a:endParaRPr lang="en-US" sz="3000" dirty="0" smtClean="0">
              <a:solidFill>
                <a:srgbClr val="0070C0"/>
              </a:solidFill>
            </a:endParaRPr>
          </a:p>
          <a:p>
            <a:r>
              <a:rPr lang="en-US" sz="3000" dirty="0" smtClean="0">
                <a:solidFill>
                  <a:srgbClr val="0070C0"/>
                </a:solidFill>
              </a:rPr>
              <a:t>Through </a:t>
            </a:r>
            <a:r>
              <a:rPr lang="en-US" sz="3000" dirty="0" smtClean="0">
                <a:solidFill>
                  <a:srgbClr val="0070C0"/>
                </a:solidFill>
              </a:rPr>
              <a:t>the checks and balances system, all of these branches of government have the power to check and veto each others actions. Congress and the executive branch work together in subjects like declaring war and passing legislation. Congress the judiciary branch work together in reviewing this legislation’s constitutionality and the forming of the legislation itself. All of this is mandatory that Congress undergo when creating legislation to ensure equality in power and legality.</a:t>
            </a:r>
            <a:endParaRPr lang="en-US" sz="3000" dirty="0">
              <a:solidFill>
                <a:srgbClr val="0070C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fontScale="90000"/>
          </a:bodyPr>
          <a:lstStyle/>
          <a:p>
            <a:r>
              <a:rPr lang="en-US" sz="3100" b="1" dirty="0" smtClean="0"/>
              <a:t>4. Discuss the implications of Congress sharing powers with each of the following: Executive, Judiciary, and bureaucracy.</a:t>
            </a:r>
            <a:r>
              <a:rPr lang="en-US" dirty="0" smtClean="0"/>
              <a:t/>
            </a:r>
            <a:br>
              <a:rPr lang="en-US" dirty="0" smtClean="0"/>
            </a:br>
            <a:endParaRPr lang="en-US" b="1" dirty="0"/>
          </a:p>
        </p:txBody>
      </p:sp>
      <p:sp>
        <p:nvSpPr>
          <p:cNvPr id="3" name="Content Placeholder 2"/>
          <p:cNvSpPr>
            <a:spLocks noGrp="1"/>
          </p:cNvSpPr>
          <p:nvPr>
            <p:ph idx="1"/>
          </p:nvPr>
        </p:nvSpPr>
        <p:spPr/>
        <p:txBody>
          <a:bodyPr>
            <a:normAutofit lnSpcReduction="10000"/>
          </a:bodyPr>
          <a:lstStyle/>
          <a:p>
            <a:r>
              <a:rPr lang="en-US" sz="3000" dirty="0" smtClean="0">
                <a:solidFill>
                  <a:srgbClr val="0070C0"/>
                </a:solidFill>
              </a:rPr>
              <a:t>The checks and balances system calls for the cooperation of all branches of government before anything gets set into stone, and this is important because it means that Congress (the voice of society) has just as much power as any other branch in determining and creating legislation. Also, the fact that it takes a long time for things to get through Congress shows the time and the effort they take to ensure our safety and well being.   </a:t>
            </a:r>
            <a:endParaRPr lang="en-US" sz="3000" dirty="0">
              <a:solidFill>
                <a:srgbClr val="0070C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sz="3200" b="1" dirty="0" smtClean="0"/>
              <a:t>5. Discuss the functions that Congress performs.</a:t>
            </a:r>
            <a:br>
              <a:rPr lang="en-US" sz="3200" b="1" dirty="0" smtClean="0"/>
            </a:br>
            <a:endParaRPr lang="en-US" sz="3200" b="1" dirty="0"/>
          </a:p>
        </p:txBody>
      </p:sp>
      <p:sp>
        <p:nvSpPr>
          <p:cNvPr id="3" name="Content Placeholder 2"/>
          <p:cNvSpPr>
            <a:spLocks noGrp="1"/>
          </p:cNvSpPr>
          <p:nvPr>
            <p:ph idx="1"/>
          </p:nvPr>
        </p:nvSpPr>
        <p:spPr/>
        <p:txBody>
          <a:bodyPr>
            <a:normAutofit fontScale="92500"/>
          </a:bodyPr>
          <a:lstStyle/>
          <a:p>
            <a:r>
              <a:rPr lang="en-US" sz="3000" dirty="0" smtClean="0">
                <a:solidFill>
                  <a:srgbClr val="0070C0"/>
                </a:solidFill>
              </a:rPr>
              <a:t>Congress is responsible for regulating laws and making sure that the ones passed are necessary and correct. This power given to Congress extends into congressional review as well, which forces them to make sure that these laws passed are actually being enforced and put into place. Congress is seen as the closest branch of government to the people of the United States and the representation of our voices, and this is intended to be reflected through the laws passed through Congress.</a:t>
            </a:r>
            <a:r>
              <a:rPr lang="en-US" sz="3000" dirty="0">
                <a:solidFill>
                  <a:srgbClr val="0070C0"/>
                </a:solidFill>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t>6. </a:t>
            </a:r>
            <a:r>
              <a:rPr lang="en-US" sz="2800" b="1" dirty="0" smtClean="0"/>
              <a:t>Identify how the power of the Congress has/may evolve gradually.</a:t>
            </a:r>
            <a:r>
              <a:rPr lang="en-US" sz="2800" dirty="0" smtClean="0"/>
              <a:t/>
            </a:r>
            <a:br>
              <a:rPr lang="en-US" sz="2800" dirty="0" smtClean="0"/>
            </a:br>
            <a:endParaRPr lang="en-US" sz="2800" b="1" dirty="0"/>
          </a:p>
        </p:txBody>
      </p:sp>
      <p:sp>
        <p:nvSpPr>
          <p:cNvPr id="3" name="Content Placeholder 2"/>
          <p:cNvSpPr>
            <a:spLocks noGrp="1"/>
          </p:cNvSpPr>
          <p:nvPr>
            <p:ph idx="1"/>
          </p:nvPr>
        </p:nvSpPr>
        <p:spPr/>
        <p:txBody>
          <a:bodyPr>
            <a:normAutofit/>
          </a:bodyPr>
          <a:lstStyle/>
          <a:p>
            <a:r>
              <a:rPr lang="en-US" sz="3000" dirty="0" smtClean="0">
                <a:solidFill>
                  <a:srgbClr val="0070C0"/>
                </a:solidFill>
              </a:rPr>
              <a:t>The power of Congress evolves as many things in society evolve, such as our technology and our attitudes on our government’s stability and trustworthiness. The necessary and proper clause, when first created, was used a lot less than it is now due to the changed mindset that a lot more things are “necessary” now for society. Congress has gradually been losing power to the executive branch, but they are still fairly even.    </a:t>
            </a:r>
            <a:endParaRPr lang="en-US" sz="3000" dirty="0">
              <a:solidFill>
                <a:srgbClr val="0070C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sz="2200" b="1" dirty="0" smtClean="0"/>
              <a:t>7. </a:t>
            </a:r>
            <a:r>
              <a:rPr lang="en-US" sz="2800" b="1" dirty="0" smtClean="0"/>
              <a:t>Identify how the power of the Congress has/may changes dramatically as a result of crisis.</a:t>
            </a:r>
            <a:r>
              <a:rPr lang="en-US" sz="2800" dirty="0" smtClean="0"/>
              <a:t/>
            </a:r>
            <a:br>
              <a:rPr lang="en-US" sz="2800" dirty="0" smtClean="0"/>
            </a:br>
            <a:endParaRPr lang="en-US" sz="2800" b="1" dirty="0"/>
          </a:p>
        </p:txBody>
      </p:sp>
      <p:sp>
        <p:nvSpPr>
          <p:cNvPr id="3" name="Content Placeholder 2"/>
          <p:cNvSpPr>
            <a:spLocks noGrp="1"/>
          </p:cNvSpPr>
          <p:nvPr>
            <p:ph idx="1"/>
          </p:nvPr>
        </p:nvSpPr>
        <p:spPr/>
        <p:txBody>
          <a:bodyPr>
            <a:normAutofit/>
          </a:bodyPr>
          <a:lstStyle/>
          <a:p>
            <a:r>
              <a:rPr lang="en-US" sz="3000" dirty="0" smtClean="0">
                <a:solidFill>
                  <a:srgbClr val="0070C0"/>
                </a:solidFill>
              </a:rPr>
              <a:t>Due to the fact that Congress is the slower-acting branch of government, they retain few powers in the time of a crisis because they could not effectively take action in short periods of time, which is exactly why the executive branch holds most of this power because their fast decision making proves more effective in times of need. </a:t>
            </a:r>
            <a:endParaRPr lang="en-US" sz="3000" dirty="0">
              <a:solidFill>
                <a:srgbClr val="0070C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sz="3100" b="1" dirty="0" smtClean="0"/>
              <a:t>8. </a:t>
            </a:r>
            <a:r>
              <a:rPr lang="en-US" sz="2800" b="1" dirty="0" smtClean="0"/>
              <a:t>Identify and discuss the ties between the Congress and political parties.</a:t>
            </a:r>
            <a:r>
              <a:rPr lang="en-US" sz="2800" dirty="0" smtClean="0"/>
              <a:t/>
            </a:r>
            <a:br>
              <a:rPr lang="en-US" sz="2800" dirty="0" smtClean="0"/>
            </a:br>
            <a:endParaRPr lang="en-US" sz="2800" b="1" dirty="0"/>
          </a:p>
        </p:txBody>
      </p:sp>
      <p:sp>
        <p:nvSpPr>
          <p:cNvPr id="3" name="Content Placeholder 2"/>
          <p:cNvSpPr>
            <a:spLocks noGrp="1"/>
          </p:cNvSpPr>
          <p:nvPr>
            <p:ph idx="1"/>
          </p:nvPr>
        </p:nvSpPr>
        <p:spPr/>
        <p:txBody>
          <a:bodyPr>
            <a:normAutofit/>
          </a:bodyPr>
          <a:lstStyle/>
          <a:p>
            <a:r>
              <a:rPr lang="en-US" dirty="0" smtClean="0">
                <a:solidFill>
                  <a:srgbClr val="0070C0"/>
                </a:solidFill>
              </a:rPr>
              <a:t>Congress and political parties are closely tied together due to the simple fact that Congress is made up of people representing mainly the 2 major political parties in the United States. These political differences found in Congress is the cause of most of the bickering and gridlock, which is the source of criticism towards Congress from American society.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1152</TotalTime>
  <Words>945</Words>
  <Application>Microsoft Office PowerPoint</Application>
  <PresentationFormat>On-screen Show (4:3)</PresentationFormat>
  <Paragraphs>28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Unit 4 Mastery Project</vt:lpstr>
      <vt:lpstr>1. Identify and explain the organization of the Legislature</vt:lpstr>
      <vt:lpstr>2. Identify and provide an example of the powers of the Legislature, both formal and informal.</vt:lpstr>
      <vt:lpstr>3. Identify and explain how Congress shares powers with the Executive, Judiciary, and bureaucracy. </vt:lpstr>
      <vt:lpstr>4. Discuss the implications of Congress sharing powers with each of the following: Executive, Judiciary, and bureaucracy. </vt:lpstr>
      <vt:lpstr>5. Discuss the functions that Congress performs. </vt:lpstr>
      <vt:lpstr>6. Identify how the power of the Congress has/may evolve gradually. </vt:lpstr>
      <vt:lpstr>7. Identify how the power of the Congress has/may changes dramatically as a result of crisis. </vt:lpstr>
      <vt:lpstr>8. Identify and discuss the ties between the Congress and political parties. </vt:lpstr>
      <vt:lpstr>9. Identify and discuss the ties between the Congress and interest groups. </vt:lpstr>
      <vt:lpstr>10. Identify and discuss the ties between the Congress and media. </vt:lpstr>
      <vt:lpstr>11. Identify and discuss the ties between the Congress and state and local governments.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Mastery Project</dc:title>
  <dc:creator>ShawnGarey</dc:creator>
  <cp:lastModifiedBy>ShawnGarey</cp:lastModifiedBy>
  <cp:revision>121</cp:revision>
  <dcterms:created xsi:type="dcterms:W3CDTF">2014-01-27T08:53:19Z</dcterms:created>
  <dcterms:modified xsi:type="dcterms:W3CDTF">2014-04-12T07:04:39Z</dcterms:modified>
</cp:coreProperties>
</file>