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1A2C02-9C3B-46C6-AC72-C155800A768F}" type="datetimeFigureOut">
              <a:rPr lang="en-US" smtClean="0"/>
              <a:pPr/>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1A2C02-9C3B-46C6-AC72-C155800A768F}" type="datetimeFigureOut">
              <a:rPr lang="en-US" smtClean="0"/>
              <a:pPr/>
              <a:t>4/6/2014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1A2C02-9C3B-46C6-AC72-C155800A768F}" type="datetimeFigureOut">
              <a:rPr lang="en-US" smtClean="0"/>
              <a:pPr/>
              <a:t>4/6/2014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1A2C02-9C3B-46C6-AC72-C155800A768F}" type="datetimeFigureOut">
              <a:rPr lang="en-US" smtClean="0"/>
              <a:pPr/>
              <a:t>4/6/2014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A2C02-9C3B-46C6-AC72-C155800A768F}" type="datetimeFigureOut">
              <a:rPr lang="en-US" smtClean="0"/>
              <a:pPr/>
              <a:t>4/6/2014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1A2C02-9C3B-46C6-AC72-C155800A768F}" type="datetimeFigureOut">
              <a:rPr lang="en-US" smtClean="0"/>
              <a:pPr/>
              <a:t>4/6/2014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1A2C02-9C3B-46C6-AC72-C155800A768F}" type="datetimeFigureOut">
              <a:rPr lang="en-US" smtClean="0"/>
              <a:pPr/>
              <a:t>4/6/2014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A2C02-9C3B-46C6-AC72-C155800A768F}" type="datetimeFigureOut">
              <a:rPr lang="en-US" smtClean="0"/>
              <a:pPr/>
              <a:t>4/6/2014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D4265-FF7E-4E99-91B6-EE3375FF7E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a:t>
            </a:r>
            <a:r>
              <a:rPr lang="en-US" dirty="0" smtClean="0"/>
              <a:t>5 Mastery </a:t>
            </a:r>
            <a:r>
              <a:rPr lang="en-US" dirty="0" smtClean="0"/>
              <a:t>Project</a:t>
            </a:r>
            <a:endParaRPr lang="en-US" dirty="0"/>
          </a:p>
        </p:txBody>
      </p:sp>
      <p:sp>
        <p:nvSpPr>
          <p:cNvPr id="3" name="Subtitle 2"/>
          <p:cNvSpPr>
            <a:spLocks noGrp="1"/>
          </p:cNvSpPr>
          <p:nvPr>
            <p:ph type="subTitle" idx="1"/>
          </p:nvPr>
        </p:nvSpPr>
        <p:spPr/>
        <p:txBody>
          <a:bodyPr/>
          <a:lstStyle/>
          <a:p>
            <a:r>
              <a:rPr lang="en-US" dirty="0" smtClean="0"/>
              <a:t>By Shawn Garey  P.6  </a:t>
            </a:r>
            <a:r>
              <a:rPr lang="en-US" dirty="0" smtClean="0"/>
              <a:t>4/6/14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3600" b="1" dirty="0" smtClean="0"/>
              <a:t/>
            </a:r>
            <a:br>
              <a:rPr lang="en-US" sz="3600" b="1" dirty="0" smtClean="0"/>
            </a:br>
            <a:r>
              <a:rPr lang="en-US" sz="3600" b="1" dirty="0" smtClean="0"/>
              <a:t>9. </a:t>
            </a:r>
            <a:r>
              <a:rPr lang="en-US" sz="3600" b="1" dirty="0" smtClean="0"/>
              <a:t>Identify and discuss the ties between the Executive and interest groups.</a:t>
            </a:r>
            <a:r>
              <a:rPr lang="en-US" sz="3600" dirty="0" smtClean="0"/>
              <a:t/>
            </a:r>
            <a:br>
              <a:rPr lang="en-US" sz="3600" dirty="0" smtClean="0"/>
            </a:br>
            <a:r>
              <a:rPr lang="en-US" sz="3600" b="1" dirty="0" smtClean="0"/>
              <a:t> </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lnSpcReduction="10000"/>
          </a:bodyPr>
          <a:lstStyle/>
          <a:p>
            <a:r>
              <a:rPr lang="en-US" dirty="0" smtClean="0">
                <a:solidFill>
                  <a:srgbClr val="0070C0"/>
                </a:solidFill>
              </a:rPr>
              <a:t>Interest groups are a major help for the President, the head of the executive branch, to get elected into office. The President works with these interest groups when creating/spreading an agenda; however, the President has a conflicting relationship with these groups. The President feels like they have more power than they should, where this power is being taken from the bureaucracy (departments, agencies, etc.)</a:t>
            </a:r>
            <a:endParaRPr lang="en-US" dirty="0">
              <a:solidFill>
                <a:srgbClr val="0070C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2800" b="1" dirty="0" smtClean="0"/>
              <a:t/>
            </a:r>
            <a:br>
              <a:rPr lang="en-US" sz="2800" b="1" dirty="0" smtClean="0"/>
            </a:br>
            <a:r>
              <a:rPr lang="en-US" sz="2800" b="1" dirty="0" smtClean="0"/>
              <a:t/>
            </a:r>
            <a:br>
              <a:rPr lang="en-US" sz="2800" b="1" dirty="0" smtClean="0"/>
            </a:br>
            <a:r>
              <a:rPr lang="en-US" sz="2800" b="1" dirty="0" smtClean="0"/>
              <a:t>10. </a:t>
            </a:r>
            <a:r>
              <a:rPr lang="en-US" sz="2800" b="1" dirty="0" smtClean="0"/>
              <a:t>Identify and discuss the ties between the Executive and media.</a:t>
            </a:r>
            <a:r>
              <a:rPr lang="en-US" sz="2800" dirty="0" smtClean="0"/>
              <a:t/>
            </a:r>
            <a:br>
              <a:rPr lang="en-US" sz="2800" dirty="0" smtClean="0"/>
            </a:br>
            <a:r>
              <a:rPr lang="en-US" sz="2800" b="1" dirty="0" smtClean="0"/>
              <a:t> </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lnSpcReduction="10000"/>
          </a:bodyPr>
          <a:lstStyle/>
          <a:p>
            <a:r>
              <a:rPr lang="en-US" dirty="0" smtClean="0">
                <a:solidFill>
                  <a:srgbClr val="0070C0"/>
                </a:solidFill>
              </a:rPr>
              <a:t>As of recent years, the media serves as a watchdog and a employee of the “checks and balances” ideology by keeping track of every presidential action and showing both the positives and negatives of the decisions. However, media can be biased and portray false or exaggerated stories about the President, so is difficult to completely identify their connection due to their conflicting relationship </a:t>
            </a:r>
            <a:endParaRPr lang="en-US"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2800" b="1" dirty="0" smtClean="0"/>
              <a:t/>
            </a:r>
            <a:br>
              <a:rPr lang="en-US" sz="2800" b="1" dirty="0" smtClean="0"/>
            </a:br>
            <a:r>
              <a:rPr lang="en-US" sz="2800" b="1" dirty="0" smtClean="0"/>
              <a:t>11. </a:t>
            </a:r>
            <a:r>
              <a:rPr lang="en-US" sz="2800" b="1" dirty="0" smtClean="0"/>
              <a:t>Identify and discuss the ties between the Executive and state and local governments.</a:t>
            </a:r>
            <a:r>
              <a:rPr lang="en-US" sz="2800" dirty="0" smtClean="0"/>
              <a:t/>
            </a:r>
            <a:br>
              <a:rPr lang="en-US" sz="2800" dirty="0" smtClean="0"/>
            </a:br>
            <a:r>
              <a:rPr lang="en-US" sz="2800" b="1" dirty="0" smtClean="0"/>
              <a:t> </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a:bodyPr>
          <a:lstStyle/>
          <a:p>
            <a:r>
              <a:rPr lang="en-US" dirty="0" smtClean="0">
                <a:solidFill>
                  <a:srgbClr val="0070C0"/>
                </a:solidFill>
              </a:rPr>
              <a:t>The “coat tail effect” describes their connection. Block grants given to states from the executive branch are an example of how the President can influence state and </a:t>
            </a:r>
            <a:r>
              <a:rPr lang="en-US" smtClean="0">
                <a:solidFill>
                  <a:srgbClr val="0070C0"/>
                </a:solidFill>
              </a:rPr>
              <a:t>local governments</a:t>
            </a:r>
            <a:r>
              <a:rPr lang="en-US" smtClean="0">
                <a:solidFill>
                  <a:srgbClr val="0070C0"/>
                </a:solidFill>
              </a:rPr>
              <a:t> indirectly. </a:t>
            </a:r>
            <a:endParaRPr lang="en-US"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a:t>
            </a:r>
            <a:r>
              <a:rPr lang="en-US" dirty="0" smtClean="0"/>
              <a:t> </a:t>
            </a:r>
            <a:r>
              <a:rPr lang="en-US" b="1" dirty="0" smtClean="0"/>
              <a:t>Identify and explain the organization of the </a:t>
            </a:r>
            <a:r>
              <a:rPr lang="en-US" b="1" dirty="0" smtClean="0"/>
              <a:t>Executive.</a:t>
            </a:r>
            <a:r>
              <a:rPr lang="en-US" dirty="0" smtClean="0"/>
              <a:t/>
            </a:r>
            <a:br>
              <a:rPr lang="en-US" dirty="0" smtClean="0"/>
            </a:br>
            <a:endParaRPr lang="en-US" b="1" dirty="0"/>
          </a:p>
        </p:txBody>
      </p:sp>
      <p:sp>
        <p:nvSpPr>
          <p:cNvPr id="3" name="Content Placeholder 2"/>
          <p:cNvSpPr>
            <a:spLocks noGrp="1"/>
          </p:cNvSpPr>
          <p:nvPr>
            <p:ph idx="1"/>
          </p:nvPr>
        </p:nvSpPr>
        <p:spPr/>
        <p:txBody>
          <a:bodyPr>
            <a:normAutofit/>
          </a:bodyPr>
          <a:lstStyle/>
          <a:p>
            <a:r>
              <a:rPr lang="en-US" sz="3000" dirty="0" smtClean="0">
                <a:solidFill>
                  <a:srgbClr val="00B0F0"/>
                </a:solidFill>
                <a:cs typeface="Times New Roman" pitchFamily="18" charset="0"/>
              </a:rPr>
              <a:t>The executive branch consists of the leader (POTUS) being at the top of the pyramid, and many departments, agencies, and corporations that provide as a base to this pyramid and help support and advise the President in decisions making. </a:t>
            </a:r>
            <a:r>
              <a:rPr lang="en-US" sz="3000" dirty="0" smtClean="0">
                <a:solidFill>
                  <a:srgbClr val="00B0F0"/>
                </a:solidFill>
                <a:cs typeface="Times New Roman" pitchFamily="18" charset="0"/>
              </a:rPr>
              <a:t>The President also has cabinet members and advisors, like the Vice President and the National Security Adviser, to help assist him/her.</a:t>
            </a:r>
            <a:endParaRPr lang="en-US" sz="3000" dirty="0">
              <a:solidFill>
                <a:srgbClr val="00B0F0"/>
              </a:solidFill>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a:t>
            </a:r>
            <a:r>
              <a:rPr lang="en-US" b="1" dirty="0" smtClean="0"/>
              <a:t>. </a:t>
            </a:r>
            <a:r>
              <a:rPr lang="en-US" sz="3100" b="1" dirty="0" smtClean="0"/>
              <a:t>Identify and provide an example of the powers of the Executive, both formal and informal.</a:t>
            </a:r>
            <a:r>
              <a:rPr lang="en-US" dirty="0" smtClean="0"/>
              <a:t/>
            </a:r>
            <a:br>
              <a:rPr lang="en-US" dirty="0" smtClean="0"/>
            </a:br>
            <a:r>
              <a:rPr lang="en-US" dirty="0" smtClean="0"/>
              <a:t> </a:t>
            </a:r>
            <a:endParaRPr lang="en-US" sz="2700" b="1" dirty="0"/>
          </a:p>
        </p:txBody>
      </p:sp>
      <p:sp>
        <p:nvSpPr>
          <p:cNvPr id="3" name="Content Placeholder 2"/>
          <p:cNvSpPr>
            <a:spLocks noGrp="1"/>
          </p:cNvSpPr>
          <p:nvPr>
            <p:ph idx="1"/>
          </p:nvPr>
        </p:nvSpPr>
        <p:spPr/>
        <p:txBody>
          <a:bodyPr>
            <a:normAutofit/>
          </a:bodyPr>
          <a:lstStyle/>
          <a:p>
            <a:r>
              <a:rPr lang="en-US" sz="3000" dirty="0" smtClean="0">
                <a:solidFill>
                  <a:srgbClr val="00B0F0"/>
                </a:solidFill>
              </a:rPr>
              <a:t>Formal: granted by Article II of the Constitution. Being the commander in chief of the military and the power to veto legislation are a few examples of formal powers to the President.</a:t>
            </a:r>
          </a:p>
          <a:p>
            <a:r>
              <a:rPr lang="en-US" sz="3000" dirty="0" smtClean="0">
                <a:solidFill>
                  <a:srgbClr val="00B0F0"/>
                </a:solidFill>
              </a:rPr>
              <a:t>Informal: Also known as “implied powers”, not found directly in the Constitution. Some examples could be pocket vetoes and issuing executive orders. </a:t>
            </a:r>
            <a:r>
              <a:rPr lang="en-US" sz="3000" dirty="0" smtClean="0">
                <a:solidFill>
                  <a:srgbClr val="00B0F0"/>
                </a:solidFill>
              </a:rPr>
              <a:t> </a:t>
            </a:r>
            <a:endParaRPr lang="en-US" sz="3000" dirty="0">
              <a:solidFill>
                <a:srgbClr val="00B0F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fontScale="90000"/>
          </a:bodyPr>
          <a:lstStyle/>
          <a:p>
            <a:r>
              <a:rPr lang="en-US" sz="3100" b="1" dirty="0" smtClean="0"/>
              <a:t/>
            </a:r>
            <a:br>
              <a:rPr lang="en-US" sz="3100" b="1" dirty="0" smtClean="0"/>
            </a:br>
            <a:r>
              <a:rPr lang="en-US" sz="3100" b="1" dirty="0" smtClean="0"/>
              <a:t/>
            </a:r>
            <a:br>
              <a:rPr lang="en-US" sz="3100" b="1" dirty="0" smtClean="0"/>
            </a:br>
            <a:r>
              <a:rPr lang="en-US" sz="3100" b="1" dirty="0" smtClean="0"/>
              <a:t>3. </a:t>
            </a:r>
            <a:r>
              <a:rPr lang="en-US" sz="2800" b="1" dirty="0" smtClean="0"/>
              <a:t>Identify and explain how Executive shares powers with the Congress, Judiciary, and bureaucracy</a:t>
            </a:r>
            <a:r>
              <a:rPr lang="en-US" sz="2800" dirty="0" smtClean="0"/>
              <a:t>.</a:t>
            </a:r>
            <a:br>
              <a:rPr lang="en-US" sz="2800" dirty="0" smtClean="0"/>
            </a:br>
            <a:r>
              <a:rPr lang="en-US" sz="3100" b="1" dirty="0" smtClean="0"/>
              <a:t> </a:t>
            </a:r>
            <a:r>
              <a:rPr lang="en-US" sz="4000" dirty="0" smtClean="0"/>
              <a:t/>
            </a:r>
            <a:br>
              <a:rPr lang="en-US" sz="4000" dirty="0" smtClean="0"/>
            </a:br>
            <a:endParaRPr lang="en-US" sz="4000" b="1" dirty="0"/>
          </a:p>
        </p:txBody>
      </p:sp>
      <p:sp>
        <p:nvSpPr>
          <p:cNvPr id="3" name="Content Placeholder 2"/>
          <p:cNvSpPr>
            <a:spLocks noGrp="1"/>
          </p:cNvSpPr>
          <p:nvPr>
            <p:ph idx="1"/>
          </p:nvPr>
        </p:nvSpPr>
        <p:spPr/>
        <p:txBody>
          <a:bodyPr>
            <a:normAutofit fontScale="85000" lnSpcReduction="20000"/>
          </a:bodyPr>
          <a:lstStyle/>
          <a:p>
            <a:r>
              <a:rPr lang="en-US" sz="3000" dirty="0" smtClean="0">
                <a:solidFill>
                  <a:srgbClr val="00B0F0"/>
                </a:solidFill>
              </a:rPr>
              <a:t>Congress: Legislation attempting to be passed, foreign conflicts/resolutions, and wartime legislation/action all have to be either reviewed, created, or accepted by both Congress and the </a:t>
            </a:r>
            <a:r>
              <a:rPr lang="en-US" sz="3000" dirty="0" smtClean="0">
                <a:solidFill>
                  <a:srgbClr val="00B0F0"/>
                </a:solidFill>
              </a:rPr>
              <a:t>e</a:t>
            </a:r>
            <a:r>
              <a:rPr lang="en-US" sz="3000" dirty="0" smtClean="0">
                <a:solidFill>
                  <a:srgbClr val="00B0F0"/>
                </a:solidFill>
              </a:rPr>
              <a:t>xecutive branc</a:t>
            </a:r>
            <a:r>
              <a:rPr lang="en-US" sz="3000" dirty="0" smtClean="0">
                <a:solidFill>
                  <a:srgbClr val="00B0F0"/>
                </a:solidFill>
              </a:rPr>
              <a:t>h.</a:t>
            </a:r>
          </a:p>
          <a:p>
            <a:r>
              <a:rPr lang="en-US" sz="3000" dirty="0" smtClean="0">
                <a:solidFill>
                  <a:srgbClr val="00B0F0"/>
                </a:solidFill>
              </a:rPr>
              <a:t>Judiciary: These two are connected in that the executive branch chooses who participates and who is involved with the judiciary, and the judiciary branch can go against them or make decisions that reflect the agenda of the executive branch.</a:t>
            </a:r>
          </a:p>
          <a:p>
            <a:r>
              <a:rPr lang="en-US" sz="3000" dirty="0" smtClean="0">
                <a:solidFill>
                  <a:srgbClr val="00B0F0"/>
                </a:solidFill>
              </a:rPr>
              <a:t>Bureaucracy: Made of multiple corporations/organizations/departments and the executive branch listens to these composed of interest groups and other similar organizations </a:t>
            </a:r>
            <a:endParaRPr lang="en-US" sz="3000" dirty="0">
              <a:solidFill>
                <a:srgbClr val="00B0F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3100" b="1" dirty="0" smtClean="0"/>
              <a:t/>
            </a:r>
            <a:br>
              <a:rPr lang="en-US" sz="3100" b="1" dirty="0" smtClean="0"/>
            </a:br>
            <a:r>
              <a:rPr lang="en-US" sz="3100" b="1" dirty="0" smtClean="0"/>
              <a:t/>
            </a:r>
            <a:br>
              <a:rPr lang="en-US" sz="3100" b="1" dirty="0" smtClean="0"/>
            </a:br>
            <a:r>
              <a:rPr lang="en-US" sz="3100" b="1" dirty="0" smtClean="0"/>
              <a:t>4. </a:t>
            </a:r>
            <a:r>
              <a:rPr lang="en-US" sz="2800" b="1" dirty="0" smtClean="0"/>
              <a:t>Discuss the implications of Executive sharing powers with each of the following: Congress, Judiciary, and bureaucracy.</a:t>
            </a:r>
            <a:r>
              <a:rPr lang="en-US" sz="2800" dirty="0" smtClean="0"/>
              <a:t/>
            </a:r>
            <a:br>
              <a:rPr lang="en-US" sz="2800" dirty="0" smtClean="0"/>
            </a:br>
            <a:r>
              <a:rPr lang="en-US" sz="3100" b="1" dirty="0" smtClean="0"/>
              <a:t> </a:t>
            </a:r>
            <a:r>
              <a:rPr lang="en-US" dirty="0" smtClean="0"/>
              <a:t/>
            </a:r>
            <a:br>
              <a:rPr lang="en-US" dirty="0" smtClean="0"/>
            </a:br>
            <a:endParaRPr lang="en-US" b="1" dirty="0"/>
          </a:p>
        </p:txBody>
      </p:sp>
      <p:sp>
        <p:nvSpPr>
          <p:cNvPr id="3" name="Content Placeholder 2"/>
          <p:cNvSpPr>
            <a:spLocks noGrp="1"/>
          </p:cNvSpPr>
          <p:nvPr>
            <p:ph idx="1"/>
          </p:nvPr>
        </p:nvSpPr>
        <p:spPr/>
        <p:txBody>
          <a:bodyPr>
            <a:normAutofit/>
          </a:bodyPr>
          <a:lstStyle/>
          <a:p>
            <a:r>
              <a:rPr lang="en-US" sz="3000" dirty="0" smtClean="0">
                <a:solidFill>
                  <a:srgbClr val="0070C0"/>
                </a:solidFill>
              </a:rPr>
              <a:t>The implications of this connection of power is found in the idea of “checks and balances”. This is how it is because power throughout the branches of government is intended to be evenly distributed, and the President can’t gain too much power and have his influence all over everything. He is meant to oversee everything and keep everything on the right track.</a:t>
            </a:r>
            <a:endParaRPr lang="en-US" sz="3000"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200" b="1" dirty="0" smtClean="0"/>
              <a:t/>
            </a:r>
            <a:br>
              <a:rPr lang="en-US" sz="3200" b="1" dirty="0" smtClean="0"/>
            </a:br>
            <a:r>
              <a:rPr lang="en-US" sz="3200" b="1" dirty="0" smtClean="0"/>
              <a:t>5. </a:t>
            </a:r>
            <a:r>
              <a:rPr lang="en-US" sz="2800" b="1" dirty="0" smtClean="0"/>
              <a:t>Discuss the functions that Executive performs.</a:t>
            </a:r>
            <a:r>
              <a:rPr lang="en-US" sz="3200" dirty="0" smtClean="0"/>
              <a:t/>
            </a:r>
            <a:br>
              <a:rPr lang="en-US" sz="3200" dirty="0" smtClean="0"/>
            </a:br>
            <a:r>
              <a:rPr lang="en-US" sz="3200" b="1" dirty="0" smtClean="0"/>
              <a:t> </a:t>
            </a:r>
            <a:r>
              <a:rPr lang="en-US" sz="3200" b="1" dirty="0" smtClean="0"/>
              <a:t/>
            </a:r>
            <a:br>
              <a:rPr lang="en-US" sz="3200" b="1" dirty="0" smtClean="0"/>
            </a:br>
            <a:endParaRPr lang="en-US" sz="3200" b="1" dirty="0"/>
          </a:p>
        </p:txBody>
      </p:sp>
      <p:sp>
        <p:nvSpPr>
          <p:cNvPr id="3" name="Content Placeholder 2"/>
          <p:cNvSpPr>
            <a:spLocks noGrp="1"/>
          </p:cNvSpPr>
          <p:nvPr>
            <p:ph idx="1"/>
          </p:nvPr>
        </p:nvSpPr>
        <p:spPr/>
        <p:txBody>
          <a:bodyPr>
            <a:normAutofit fontScale="92500" lnSpcReduction="20000"/>
          </a:bodyPr>
          <a:lstStyle/>
          <a:p>
            <a:r>
              <a:rPr lang="en-US" sz="3000" dirty="0" smtClean="0">
                <a:solidFill>
                  <a:srgbClr val="0070C0"/>
                </a:solidFill>
              </a:rPr>
              <a:t>Well, the executive branch’s functions are based around the actions of the President, so here are some the things that the President does:</a:t>
            </a:r>
          </a:p>
          <a:p>
            <a:r>
              <a:rPr lang="en-US" sz="3000" dirty="0" smtClean="0">
                <a:solidFill>
                  <a:srgbClr val="0070C0"/>
                </a:solidFill>
              </a:rPr>
              <a:t>Commander in Chief (military orders)</a:t>
            </a:r>
          </a:p>
          <a:p>
            <a:r>
              <a:rPr lang="en-US" sz="3000" dirty="0" smtClean="0">
                <a:solidFill>
                  <a:srgbClr val="0070C0"/>
                </a:solidFill>
              </a:rPr>
              <a:t>Leader of the Free World (foreign peace)</a:t>
            </a:r>
          </a:p>
          <a:p>
            <a:r>
              <a:rPr lang="en-US" sz="3000" dirty="0" smtClean="0">
                <a:solidFill>
                  <a:srgbClr val="0070C0"/>
                </a:solidFill>
              </a:rPr>
              <a:t>Appoints judges</a:t>
            </a:r>
          </a:p>
          <a:p>
            <a:r>
              <a:rPr lang="en-US" sz="3000" dirty="0" smtClean="0">
                <a:solidFill>
                  <a:srgbClr val="0070C0"/>
                </a:solidFill>
              </a:rPr>
              <a:t>Veto/Pass bills accepted by Congress</a:t>
            </a:r>
          </a:p>
          <a:p>
            <a:r>
              <a:rPr lang="en-US" sz="3000" dirty="0" smtClean="0">
                <a:solidFill>
                  <a:srgbClr val="0070C0"/>
                </a:solidFill>
              </a:rPr>
              <a:t>Chief of State (represents society) </a:t>
            </a:r>
          </a:p>
          <a:p>
            <a:r>
              <a:rPr lang="en-US" sz="3000" dirty="0" smtClean="0">
                <a:solidFill>
                  <a:srgbClr val="0070C0"/>
                </a:solidFill>
              </a:rPr>
              <a:t>Head of their political party (persuades/votes in their political ideology)</a:t>
            </a:r>
          </a:p>
          <a:p>
            <a:r>
              <a:rPr lang="en-US" sz="3000" dirty="0" smtClean="0">
                <a:solidFill>
                  <a:srgbClr val="0070C0"/>
                </a:solidFill>
              </a:rPr>
              <a:t>Economist (makes/maintains budget)</a:t>
            </a:r>
            <a:r>
              <a:rPr lang="en-US" sz="3000" dirty="0">
                <a:solidFill>
                  <a:srgbClr val="0070C0"/>
                </a:solidFil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
            </a:r>
            <a:br>
              <a:rPr lang="en-US" sz="3100" b="1" dirty="0" smtClean="0"/>
            </a:br>
            <a:r>
              <a:rPr lang="en-US" sz="3100" b="1" dirty="0" smtClean="0"/>
              <a:t>6. </a:t>
            </a:r>
            <a:r>
              <a:rPr lang="en-US" sz="3200" b="1" dirty="0" smtClean="0"/>
              <a:t>Identify how the power of the Executive has/may evolve gradually.</a:t>
            </a:r>
            <a:r>
              <a:rPr lang="en-US" sz="3200" dirty="0" smtClean="0"/>
              <a:t/>
            </a:r>
            <a:br>
              <a:rPr lang="en-US" sz="3200" dirty="0" smtClean="0"/>
            </a:br>
            <a:r>
              <a:rPr lang="en-US" sz="3100" b="1" dirty="0" smtClean="0"/>
              <a:t> </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a:bodyPr>
          <a:lstStyle/>
          <a:p>
            <a:r>
              <a:rPr lang="en-US" sz="3000" dirty="0" smtClean="0">
                <a:solidFill>
                  <a:srgbClr val="0070C0"/>
                </a:solidFill>
              </a:rPr>
              <a:t>The rapid growth of our country in multiple fashions calls for a more powerful executive branch in order to enforce all the new laws and maintain order throughout the country. The increase in power of the executive branch may be explained by society’s increase in the desire of benefits/protection through the government, also the fact that society has grown away from the fear of anarchy.</a:t>
            </a:r>
            <a:endParaRPr lang="en-US" sz="3000"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3100" b="1" dirty="0" smtClean="0"/>
              <a:t/>
            </a:r>
            <a:br>
              <a:rPr lang="en-US" sz="3100" b="1" dirty="0" smtClean="0"/>
            </a:br>
            <a:r>
              <a:rPr lang="en-US" sz="3100" b="1" dirty="0" smtClean="0"/>
              <a:t>7. </a:t>
            </a:r>
            <a:r>
              <a:rPr lang="en-US" sz="3100" b="1" dirty="0" smtClean="0"/>
              <a:t>Identify how the power of the Executive has/may changes dramatically as a result of crisis.</a:t>
            </a:r>
            <a:r>
              <a:rPr lang="en-US" sz="2400" dirty="0" smtClean="0"/>
              <a:t/>
            </a:r>
            <a:br>
              <a:rPr lang="en-US" sz="2400" dirty="0" smtClean="0"/>
            </a:br>
            <a:r>
              <a:rPr lang="en-US" sz="2200" b="1" dirty="0" smtClean="0"/>
              <a:t> </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a:bodyPr>
          <a:lstStyle/>
          <a:p>
            <a:r>
              <a:rPr lang="en-US" sz="3000" dirty="0" smtClean="0">
                <a:solidFill>
                  <a:srgbClr val="0070C0"/>
                </a:solidFill>
              </a:rPr>
              <a:t>The executive branch may experience a great increase in power during a crisis due to the simple necessity of it. The fact that Congress is a very slow paced organization designed to take time on passing legislation causes more stres</a:t>
            </a:r>
            <a:r>
              <a:rPr lang="en-US" sz="3000" dirty="0" smtClean="0">
                <a:solidFill>
                  <a:srgbClr val="0070C0"/>
                </a:solidFill>
              </a:rPr>
              <a:t>s to be placed on the fast-acting executive branch to make decisions quickly in emergencies. “Delegation of powers” ties in with this. FDR was a great example of this. </a:t>
            </a:r>
            <a:endParaRPr lang="en-US" sz="3000"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3100" b="1" dirty="0" smtClean="0"/>
              <a:t/>
            </a:r>
            <a:br>
              <a:rPr lang="en-US" sz="3100" b="1" dirty="0" smtClean="0"/>
            </a:br>
            <a:r>
              <a:rPr lang="en-US" sz="3100" b="1" dirty="0" smtClean="0"/>
              <a:t>8. </a:t>
            </a:r>
            <a:r>
              <a:rPr lang="en-US" sz="3200" b="1" dirty="0" smtClean="0"/>
              <a:t>Identify and discuss the ties between the Executive and political parties.</a:t>
            </a:r>
            <a:br>
              <a:rPr lang="en-US" sz="3200" b="1" dirty="0" smtClean="0"/>
            </a:br>
            <a:r>
              <a:rPr lang="en-US" sz="3100" b="1" dirty="0" smtClean="0"/>
              <a:t> </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a:bodyPr>
          <a:lstStyle/>
          <a:p>
            <a:r>
              <a:rPr lang="en-US" dirty="0" smtClean="0">
                <a:solidFill>
                  <a:srgbClr val="0070C0"/>
                </a:solidFill>
              </a:rPr>
              <a:t>The President is the head of their political party, and that political parties ideologies tend to be favored in executive decisions. However, the fact that there are opposing political parties calls for some problems; gridlock often occurs due to opposition between the two parties, and this can have a major effect on the President’s success with passing legislation through.</a:t>
            </a:r>
            <a:endParaRPr lang="en-US" dirty="0" smtClean="0">
              <a:solidFill>
                <a:srgbClr val="0070C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1033</TotalTime>
  <Words>784</Words>
  <Application>Microsoft Office PowerPoint</Application>
  <PresentationFormat>On-screen Show (4:3)</PresentationFormat>
  <Paragraphs>34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Unit 5 Mastery Project</vt:lpstr>
      <vt:lpstr>1. Identify and explain the organization of the Executive. </vt:lpstr>
      <vt:lpstr>2. Identify and provide an example of the powers of the Executive, both formal and informal.  </vt:lpstr>
      <vt:lpstr>  3. Identify and explain how Executive shares powers with the Congress, Judiciary, and bureaucracy.   </vt:lpstr>
      <vt:lpstr>  4. Discuss the implications of Executive sharing powers with each of the following: Congress, Judiciary, and bureaucracy.   </vt:lpstr>
      <vt:lpstr> 5. Discuss the functions that Executive performs.   </vt:lpstr>
      <vt:lpstr> 6. Identify how the power of the Executive has/may evolve gradually.   </vt:lpstr>
      <vt:lpstr> 7. Identify how the power of the Executive has/may changes dramatically as a result of crisis.   </vt:lpstr>
      <vt:lpstr> 8. Identify and discuss the ties between the Executive and political parties.   </vt:lpstr>
      <vt:lpstr> 9. Identify and discuss the ties between the Executive and interest groups.   </vt:lpstr>
      <vt:lpstr>  10. Identify and discuss the ties between the Executive and media.   </vt:lpstr>
      <vt:lpstr> 11. Identify and discuss the ties between the Executive and state and local governments.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Mastery Project</dc:title>
  <dc:creator>ShawnGarey</dc:creator>
  <cp:lastModifiedBy>ShawnGarey</cp:lastModifiedBy>
  <cp:revision>111</cp:revision>
  <dcterms:created xsi:type="dcterms:W3CDTF">2014-01-27T08:53:19Z</dcterms:created>
  <dcterms:modified xsi:type="dcterms:W3CDTF">2014-04-07T08:02:52Z</dcterms:modified>
</cp:coreProperties>
</file>