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1A2C02-9C3B-46C6-AC72-C155800A768F}"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1A2C02-9C3B-46C6-AC72-C155800A768F}"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1A2C02-9C3B-46C6-AC72-C155800A768F}"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1A2C02-9C3B-46C6-AC72-C155800A768F}"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A2C02-9C3B-46C6-AC72-C155800A768F}"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A2C02-9C3B-46C6-AC72-C155800A768F}"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D4265-FF7E-4E99-91B6-EE3375FF7E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a:t>
            </a:r>
            <a:r>
              <a:rPr lang="en-US" dirty="0" smtClean="0"/>
              <a:t>6 </a:t>
            </a:r>
            <a:r>
              <a:rPr lang="en-US" dirty="0" smtClean="0"/>
              <a:t>Mastery Project</a:t>
            </a:r>
            <a:endParaRPr lang="en-US" dirty="0"/>
          </a:p>
        </p:txBody>
      </p:sp>
      <p:sp>
        <p:nvSpPr>
          <p:cNvPr id="3" name="Subtitle 2"/>
          <p:cNvSpPr>
            <a:spLocks noGrp="1"/>
          </p:cNvSpPr>
          <p:nvPr>
            <p:ph type="subTitle" idx="1"/>
          </p:nvPr>
        </p:nvSpPr>
        <p:spPr/>
        <p:txBody>
          <a:bodyPr/>
          <a:lstStyle/>
          <a:p>
            <a:r>
              <a:rPr lang="en-US" dirty="0" smtClean="0"/>
              <a:t>By Shawn Garey  P.6  </a:t>
            </a:r>
            <a:r>
              <a:rPr lang="en-US" dirty="0" smtClean="0"/>
              <a:t>4/11/14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600" b="1" dirty="0" smtClean="0"/>
              <a:t/>
            </a:r>
            <a:br>
              <a:rPr lang="en-US" sz="3600" b="1" dirty="0" smtClean="0"/>
            </a:br>
            <a:r>
              <a:rPr lang="en-US" sz="4000" b="1" dirty="0" smtClean="0"/>
              <a:t>9</a:t>
            </a:r>
            <a:r>
              <a:rPr lang="en-US" sz="4000" b="1" dirty="0" smtClean="0"/>
              <a:t>. </a:t>
            </a:r>
            <a:r>
              <a:rPr lang="en-US" sz="4000" b="1" dirty="0" smtClean="0"/>
              <a:t>Identify and discuss the ties between the Judiciary and media</a:t>
            </a:r>
            <a:r>
              <a:rPr lang="en-US" sz="4000" b="1" dirty="0" smtClean="0"/>
              <a:t>.</a:t>
            </a:r>
            <a:r>
              <a:rPr lang="en-US" sz="4000" b="1" dirty="0" smtClean="0"/>
              <a:t> </a:t>
            </a:r>
            <a:r>
              <a:rPr lang="en-US" sz="3600" dirty="0" smtClean="0"/>
              <a:t/>
            </a:r>
            <a:br>
              <a:rPr lang="en-US" sz="3600" dirty="0" smtClean="0"/>
            </a:br>
            <a:r>
              <a:rPr lang="en-US" sz="3600" b="1" dirty="0" smtClean="0"/>
              <a:t>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lnSpcReduction="10000"/>
          </a:bodyPr>
          <a:lstStyle/>
          <a:p>
            <a:r>
              <a:rPr lang="en-US" dirty="0" smtClean="0">
                <a:solidFill>
                  <a:srgbClr val="0070C0"/>
                </a:solidFill>
              </a:rPr>
              <a:t>The </a:t>
            </a:r>
            <a:r>
              <a:rPr lang="en-US" dirty="0" smtClean="0">
                <a:solidFill>
                  <a:srgbClr val="0070C0"/>
                </a:solidFill>
              </a:rPr>
              <a:t>media simply portrays appointments as good or bad. Similar to </a:t>
            </a:r>
            <a:r>
              <a:rPr lang="en-US" dirty="0" smtClean="0">
                <a:solidFill>
                  <a:srgbClr val="0070C0"/>
                </a:solidFill>
              </a:rPr>
              <a:t>interests groups</a:t>
            </a:r>
            <a:r>
              <a:rPr lang="en-US" dirty="0" smtClean="0">
                <a:solidFill>
                  <a:srgbClr val="0070C0"/>
                </a:solidFill>
              </a:rPr>
              <a:t>, they </a:t>
            </a:r>
            <a:r>
              <a:rPr lang="en-US" dirty="0" smtClean="0">
                <a:solidFill>
                  <a:srgbClr val="0070C0"/>
                </a:solidFill>
              </a:rPr>
              <a:t>can either show support for an appointment or scrutinize </a:t>
            </a:r>
            <a:r>
              <a:rPr lang="en-US" dirty="0" smtClean="0">
                <a:solidFill>
                  <a:srgbClr val="0070C0"/>
                </a:solidFill>
              </a:rPr>
              <a:t>it, and cause public opinion to be shifted towards the situation. Media </a:t>
            </a:r>
            <a:r>
              <a:rPr lang="en-US" dirty="0" smtClean="0">
                <a:solidFill>
                  <a:srgbClr val="0070C0"/>
                </a:solidFill>
              </a:rPr>
              <a:t>can manipulate citizens into going to their senators in order to express their opinions based off of what the media has shown</a:t>
            </a:r>
            <a:r>
              <a:rPr lang="en-US" dirty="0" smtClean="0">
                <a:solidFill>
                  <a:srgbClr val="0070C0"/>
                </a:solidFill>
              </a:rPr>
              <a:t>.</a:t>
            </a:r>
            <a:r>
              <a:rPr lang="en-US" dirty="0" smtClean="0">
                <a:solidFill>
                  <a:srgbClr val="0070C0"/>
                </a:solidFill>
              </a:rPr>
              <a:t> Television, talk shows and newspapers are used to get these opinions </a:t>
            </a:r>
            <a:r>
              <a:rPr lang="en-US" dirty="0" smtClean="0">
                <a:solidFill>
                  <a:srgbClr val="0070C0"/>
                </a:solidFill>
              </a:rPr>
              <a:t>through.</a:t>
            </a:r>
            <a:endParaRPr lang="en-US"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dirty="0" smtClean="0"/>
              <a:t/>
            </a:r>
            <a:br>
              <a:rPr lang="en-US" sz="2800" b="1" dirty="0" smtClean="0"/>
            </a:br>
            <a:r>
              <a:rPr lang="en-US" sz="2800" b="1" dirty="0" smtClean="0"/>
              <a:t/>
            </a:r>
            <a:br>
              <a:rPr lang="en-US" sz="2800" b="1" dirty="0" smtClean="0"/>
            </a:br>
            <a:r>
              <a:rPr lang="en-US" sz="3600" b="1" dirty="0" smtClean="0"/>
              <a:t>10</a:t>
            </a:r>
            <a:r>
              <a:rPr lang="en-US" sz="3600" b="1" dirty="0" smtClean="0"/>
              <a:t>. </a:t>
            </a:r>
            <a:r>
              <a:rPr lang="en-US" sz="3600" b="1" dirty="0" smtClean="0"/>
              <a:t>Identify and discuss the ties between the Judiciary and state and local governments.</a:t>
            </a:r>
            <a:r>
              <a:rPr lang="en-US" sz="2400" dirty="0" smtClean="0"/>
              <a:t/>
            </a:r>
            <a:br>
              <a:rPr lang="en-US" sz="2400" dirty="0" smtClean="0"/>
            </a:br>
            <a:r>
              <a:rPr lang="en-US" sz="2800" b="1" dirty="0" smtClean="0"/>
              <a:t> </a:t>
            </a:r>
            <a:r>
              <a:rPr lang="en-US" sz="2800" dirty="0" smtClean="0"/>
              <a:t/>
            </a:r>
            <a:br>
              <a:rPr lang="en-US" sz="2800" dirty="0" smtClean="0"/>
            </a:br>
            <a:r>
              <a:rPr lang="en-US" sz="2800" b="1" dirty="0" smtClean="0"/>
              <a:t>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Judiciary </a:t>
            </a:r>
            <a:r>
              <a:rPr lang="en-US" dirty="0" smtClean="0">
                <a:solidFill>
                  <a:srgbClr val="0070C0"/>
                </a:solidFill>
              </a:rPr>
              <a:t>is connected </a:t>
            </a:r>
            <a:r>
              <a:rPr lang="en-US" dirty="0" smtClean="0">
                <a:solidFill>
                  <a:srgbClr val="0070C0"/>
                </a:solidFill>
              </a:rPr>
              <a:t>with state and local governments by </a:t>
            </a:r>
            <a:r>
              <a:rPr lang="en-US" dirty="0" smtClean="0">
                <a:solidFill>
                  <a:srgbClr val="0070C0"/>
                </a:solidFill>
              </a:rPr>
              <a:t>interpreting </a:t>
            </a:r>
            <a:r>
              <a:rPr lang="en-US" dirty="0" smtClean="0">
                <a:solidFill>
                  <a:srgbClr val="0070C0"/>
                </a:solidFill>
              </a:rPr>
              <a:t>the laws in which state and local governments can follow. </a:t>
            </a:r>
            <a:r>
              <a:rPr lang="en-US" dirty="0" smtClean="0">
                <a:solidFill>
                  <a:srgbClr val="0070C0"/>
                </a:solidFill>
              </a:rPr>
              <a:t>They deal </a:t>
            </a:r>
            <a:r>
              <a:rPr lang="en-US" dirty="0" smtClean="0">
                <a:solidFill>
                  <a:srgbClr val="0070C0"/>
                </a:solidFill>
              </a:rPr>
              <a:t>with lower </a:t>
            </a:r>
            <a:r>
              <a:rPr lang="en-US" dirty="0" smtClean="0">
                <a:solidFill>
                  <a:srgbClr val="0070C0"/>
                </a:solidFill>
              </a:rPr>
              <a:t>cases, then appellate jurisdiction gives the </a:t>
            </a:r>
            <a:r>
              <a:rPr lang="en-US" dirty="0" smtClean="0">
                <a:solidFill>
                  <a:srgbClr val="0070C0"/>
                </a:solidFill>
              </a:rPr>
              <a:t>power to move the case to higher </a:t>
            </a:r>
            <a:r>
              <a:rPr lang="en-US" dirty="0" smtClean="0">
                <a:solidFill>
                  <a:srgbClr val="0070C0"/>
                </a:solidFill>
              </a:rPr>
              <a:t>courts, such as the Supreme Court, while disputing </a:t>
            </a:r>
            <a:r>
              <a:rPr lang="en-US" dirty="0" smtClean="0">
                <a:solidFill>
                  <a:srgbClr val="0070C0"/>
                </a:solidFill>
              </a:rPr>
              <a:t>the cases in state </a:t>
            </a:r>
            <a:r>
              <a:rPr lang="en-US" dirty="0" smtClean="0">
                <a:solidFill>
                  <a:srgbClr val="0070C0"/>
                </a:solidFill>
              </a:rPr>
              <a:t>allows </a:t>
            </a:r>
            <a:r>
              <a:rPr lang="en-US" dirty="0" smtClean="0">
                <a:solidFill>
                  <a:srgbClr val="0070C0"/>
                </a:solidFill>
              </a:rPr>
              <a:t>for each state </a:t>
            </a:r>
            <a:r>
              <a:rPr lang="en-US" dirty="0" smtClean="0">
                <a:solidFill>
                  <a:srgbClr val="0070C0"/>
                </a:solidFill>
              </a:rPr>
              <a:t>to keep its specific regulations</a:t>
            </a:r>
            <a:r>
              <a:rPr lang="en-US" smtClean="0">
                <a:solidFill>
                  <a:srgbClr val="0070C0"/>
                </a:solidFill>
              </a:rPr>
              <a:t>. </a:t>
            </a:r>
            <a:endParaRPr lang="en-US"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1</a:t>
            </a:r>
            <a:r>
              <a:rPr lang="en-US" b="1" dirty="0" smtClean="0"/>
              <a:t>. </a:t>
            </a:r>
            <a:r>
              <a:rPr lang="en-US" b="1" dirty="0" smtClean="0"/>
              <a:t>Identify and explain the organization of the </a:t>
            </a:r>
            <a:r>
              <a:rPr lang="en-US" b="1" dirty="0" smtClean="0"/>
              <a:t>Judiciary</a:t>
            </a:r>
            <a:r>
              <a:rPr lang="en-US" dirty="0" smtClean="0"/>
              <a:t/>
            </a:r>
            <a:br>
              <a:rPr lang="en-US" dirty="0" smtClean="0"/>
            </a:br>
            <a:endParaRPr lang="en-US" b="1" dirty="0"/>
          </a:p>
        </p:txBody>
      </p:sp>
      <p:sp>
        <p:nvSpPr>
          <p:cNvPr id="3" name="Content Placeholder 2"/>
          <p:cNvSpPr>
            <a:spLocks noGrp="1"/>
          </p:cNvSpPr>
          <p:nvPr>
            <p:ph idx="1"/>
          </p:nvPr>
        </p:nvSpPr>
        <p:spPr/>
        <p:txBody>
          <a:bodyPr>
            <a:normAutofit lnSpcReduction="10000"/>
          </a:bodyPr>
          <a:lstStyle/>
          <a:p>
            <a:r>
              <a:rPr lang="en-US" sz="2800" dirty="0" smtClean="0">
                <a:solidFill>
                  <a:srgbClr val="0070C0"/>
                </a:solidFill>
              </a:rPr>
              <a:t>The judicial branch </a:t>
            </a:r>
            <a:r>
              <a:rPr lang="en-US" sz="2800" dirty="0" smtClean="0">
                <a:solidFill>
                  <a:srgbClr val="0070C0"/>
                </a:solidFill>
              </a:rPr>
              <a:t>has 3 courts; the Supreme </a:t>
            </a:r>
            <a:r>
              <a:rPr lang="en-US" sz="2800" dirty="0" smtClean="0">
                <a:solidFill>
                  <a:srgbClr val="0070C0"/>
                </a:solidFill>
              </a:rPr>
              <a:t>Court, the Court of Appeals, </a:t>
            </a:r>
            <a:r>
              <a:rPr lang="en-US" sz="2800" dirty="0" smtClean="0">
                <a:solidFill>
                  <a:srgbClr val="0070C0"/>
                </a:solidFill>
              </a:rPr>
              <a:t>and finally </a:t>
            </a:r>
            <a:r>
              <a:rPr lang="en-US" sz="2800" dirty="0" smtClean="0">
                <a:solidFill>
                  <a:srgbClr val="0070C0"/>
                </a:solidFill>
              </a:rPr>
              <a:t>District Courts. The Supreme Court is the </a:t>
            </a:r>
            <a:r>
              <a:rPr lang="en-US" sz="2800" dirty="0" smtClean="0">
                <a:solidFill>
                  <a:srgbClr val="0070C0"/>
                </a:solidFill>
              </a:rPr>
              <a:t>head of all of these courts. It is composed of 9 justices who go by the “rule of four” to decide on hearing cases, and </a:t>
            </a:r>
            <a:r>
              <a:rPr lang="en-US" sz="2800" dirty="0" smtClean="0">
                <a:solidFill>
                  <a:srgbClr val="0070C0"/>
                </a:solidFill>
              </a:rPr>
              <a:t>appeals jurisdiction </a:t>
            </a:r>
            <a:r>
              <a:rPr lang="en-US" sz="2800" dirty="0" smtClean="0">
                <a:solidFill>
                  <a:srgbClr val="0070C0"/>
                </a:solidFill>
              </a:rPr>
              <a:t>through what is known as </a:t>
            </a:r>
            <a:r>
              <a:rPr lang="en-US" sz="2800" dirty="0" smtClean="0">
                <a:solidFill>
                  <a:srgbClr val="0070C0"/>
                </a:solidFill>
              </a:rPr>
              <a:t>the </a:t>
            </a:r>
            <a:r>
              <a:rPr lang="en-US" sz="2800" dirty="0" smtClean="0">
                <a:solidFill>
                  <a:srgbClr val="0070C0"/>
                </a:solidFill>
              </a:rPr>
              <a:t>“certiorari process”. </a:t>
            </a:r>
            <a:r>
              <a:rPr lang="en-US" sz="2800" dirty="0" smtClean="0">
                <a:solidFill>
                  <a:srgbClr val="0070C0"/>
                </a:solidFill>
              </a:rPr>
              <a:t>The Court of Appeals is </a:t>
            </a:r>
            <a:r>
              <a:rPr lang="en-US" sz="2800" dirty="0" smtClean="0">
                <a:solidFill>
                  <a:srgbClr val="0070C0"/>
                </a:solidFill>
              </a:rPr>
              <a:t>right under the Supreme Court, having 12 circuit courts </a:t>
            </a:r>
            <a:r>
              <a:rPr lang="en-US" sz="2800" dirty="0" smtClean="0">
                <a:solidFill>
                  <a:srgbClr val="0070C0"/>
                </a:solidFill>
              </a:rPr>
              <a:t>and </a:t>
            </a:r>
            <a:r>
              <a:rPr lang="en-US" sz="2800" dirty="0" smtClean="0">
                <a:solidFill>
                  <a:srgbClr val="0070C0"/>
                </a:solidFill>
              </a:rPr>
              <a:t>being strictly </a:t>
            </a:r>
            <a:r>
              <a:rPr lang="en-US" sz="2800" dirty="0" smtClean="0">
                <a:solidFill>
                  <a:srgbClr val="0070C0"/>
                </a:solidFill>
              </a:rPr>
              <a:t>appellate. </a:t>
            </a:r>
            <a:r>
              <a:rPr lang="en-US" sz="2800" dirty="0" smtClean="0">
                <a:solidFill>
                  <a:srgbClr val="0070C0"/>
                </a:solidFill>
              </a:rPr>
              <a:t>Finally, at the bottom, you have the </a:t>
            </a:r>
            <a:r>
              <a:rPr lang="en-US" sz="2800" dirty="0" smtClean="0">
                <a:solidFill>
                  <a:srgbClr val="0070C0"/>
                </a:solidFill>
              </a:rPr>
              <a:t>District </a:t>
            </a:r>
            <a:r>
              <a:rPr lang="en-US" sz="2800" dirty="0" smtClean="0">
                <a:solidFill>
                  <a:srgbClr val="0070C0"/>
                </a:solidFill>
              </a:rPr>
              <a:t>Courts, having </a:t>
            </a:r>
            <a:r>
              <a:rPr lang="en-US" sz="2800" dirty="0" smtClean="0">
                <a:solidFill>
                  <a:srgbClr val="0070C0"/>
                </a:solidFill>
              </a:rPr>
              <a:t>94 judicial districts in 50 </a:t>
            </a:r>
            <a:r>
              <a:rPr lang="en-US" sz="2800" dirty="0" smtClean="0">
                <a:solidFill>
                  <a:srgbClr val="0070C0"/>
                </a:solidFill>
              </a:rPr>
              <a:t>states </a:t>
            </a:r>
            <a:r>
              <a:rPr lang="en-US" sz="2800" dirty="0" smtClean="0">
                <a:solidFill>
                  <a:srgbClr val="0070C0"/>
                </a:solidFill>
              </a:rPr>
              <a:t>and </a:t>
            </a:r>
            <a:r>
              <a:rPr lang="en-US" sz="2800" dirty="0" smtClean="0">
                <a:solidFill>
                  <a:srgbClr val="0070C0"/>
                </a:solidFill>
              </a:rPr>
              <a:t>having no </a:t>
            </a:r>
            <a:r>
              <a:rPr lang="en-US" sz="2800" dirty="0" smtClean="0">
                <a:solidFill>
                  <a:srgbClr val="0070C0"/>
                </a:solidFill>
              </a:rPr>
              <a:t>appellate </a:t>
            </a:r>
            <a:r>
              <a:rPr lang="en-US" sz="2800" dirty="0" smtClean="0">
                <a:solidFill>
                  <a:srgbClr val="0070C0"/>
                </a:solidFill>
              </a:rPr>
              <a:t>jurisdiction whatsoever.</a:t>
            </a:r>
            <a:endParaRPr lang="en-US" sz="3000" dirty="0">
              <a:solidFill>
                <a:srgbClr val="0070C0"/>
              </a:solidFill>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smtClean="0"/>
              <a:t>2</a:t>
            </a:r>
            <a:r>
              <a:rPr lang="en-US" b="1" dirty="0" smtClean="0"/>
              <a:t>. </a:t>
            </a:r>
            <a:r>
              <a:rPr lang="en-US" b="1" dirty="0" smtClean="0"/>
              <a:t>Identify and provide examples of the powers of the Judiciary powers</a:t>
            </a:r>
            <a:r>
              <a:rPr lang="en-US" b="1" dirty="0" smtClean="0"/>
              <a:t>.</a:t>
            </a:r>
            <a:r>
              <a:rPr lang="en-US" b="1" dirty="0" smtClean="0"/>
              <a:t> </a:t>
            </a:r>
            <a:r>
              <a:rPr lang="en-US" dirty="0" smtClean="0"/>
              <a:t/>
            </a:r>
            <a:br>
              <a:rPr lang="en-US" dirty="0" smtClean="0"/>
            </a:br>
            <a:r>
              <a:rPr lang="en-US" dirty="0" smtClean="0"/>
              <a:t> </a:t>
            </a:r>
            <a:endParaRPr lang="en-US" sz="2700" b="1" dirty="0"/>
          </a:p>
        </p:txBody>
      </p:sp>
      <p:sp>
        <p:nvSpPr>
          <p:cNvPr id="3" name="Content Placeholder 2"/>
          <p:cNvSpPr>
            <a:spLocks noGrp="1"/>
          </p:cNvSpPr>
          <p:nvPr>
            <p:ph idx="1"/>
          </p:nvPr>
        </p:nvSpPr>
        <p:spPr/>
        <p:txBody>
          <a:bodyPr>
            <a:normAutofit fontScale="92500"/>
          </a:bodyPr>
          <a:lstStyle/>
          <a:p>
            <a:r>
              <a:rPr lang="en-US" sz="2800" dirty="0" smtClean="0">
                <a:solidFill>
                  <a:srgbClr val="0070C0"/>
                </a:solidFill>
              </a:rPr>
              <a:t>Some of the powers of the judiciary branch could include</a:t>
            </a:r>
            <a:r>
              <a:rPr lang="en-US" sz="2800" dirty="0" smtClean="0">
                <a:solidFill>
                  <a:srgbClr val="0070C0"/>
                </a:solidFill>
              </a:rPr>
              <a:t> interpreting </a:t>
            </a:r>
            <a:r>
              <a:rPr lang="en-US" sz="2800" dirty="0" smtClean="0">
                <a:solidFill>
                  <a:srgbClr val="0070C0"/>
                </a:solidFill>
              </a:rPr>
              <a:t>laws and using the “loose” interpretation of the Constitution (assuming </a:t>
            </a:r>
            <a:r>
              <a:rPr lang="en-US" sz="2800" dirty="0" smtClean="0">
                <a:solidFill>
                  <a:srgbClr val="0070C0"/>
                </a:solidFill>
              </a:rPr>
              <a:t>that everything not directly spelled out by the Constitution is </a:t>
            </a:r>
            <a:r>
              <a:rPr lang="en-US" sz="2800" dirty="0" smtClean="0">
                <a:solidFill>
                  <a:srgbClr val="0070C0"/>
                </a:solidFill>
              </a:rPr>
              <a:t>allowed; ex: the </a:t>
            </a:r>
            <a:r>
              <a:rPr lang="en-US" sz="2800" dirty="0" smtClean="0">
                <a:solidFill>
                  <a:srgbClr val="0070C0"/>
                </a:solidFill>
              </a:rPr>
              <a:t>right to privacy </a:t>
            </a:r>
            <a:r>
              <a:rPr lang="en-US" sz="2800" dirty="0" smtClean="0">
                <a:solidFill>
                  <a:srgbClr val="0070C0"/>
                </a:solidFill>
              </a:rPr>
              <a:t>cannot be specifically found </a:t>
            </a:r>
            <a:r>
              <a:rPr lang="en-US" sz="2800" dirty="0" smtClean="0">
                <a:solidFill>
                  <a:srgbClr val="0070C0"/>
                </a:solidFill>
              </a:rPr>
              <a:t>in the Constitution, but </a:t>
            </a:r>
            <a:r>
              <a:rPr lang="en-US" sz="2800" dirty="0" smtClean="0">
                <a:solidFill>
                  <a:srgbClr val="0070C0"/>
                </a:solidFill>
              </a:rPr>
              <a:t>they believe that this right is implied), and also</a:t>
            </a:r>
            <a:r>
              <a:rPr lang="en-US" sz="2800" dirty="0" smtClean="0">
                <a:solidFill>
                  <a:srgbClr val="0070C0"/>
                </a:solidFill>
              </a:rPr>
              <a:t> judicial </a:t>
            </a:r>
            <a:r>
              <a:rPr lang="en-US" sz="2800" dirty="0" smtClean="0">
                <a:solidFill>
                  <a:srgbClr val="0070C0"/>
                </a:solidFill>
              </a:rPr>
              <a:t>review (</a:t>
            </a:r>
            <a:r>
              <a:rPr lang="en-US" sz="2800" dirty="0" smtClean="0">
                <a:solidFill>
                  <a:srgbClr val="0070C0"/>
                </a:solidFill>
              </a:rPr>
              <a:t>review by the </a:t>
            </a:r>
            <a:r>
              <a:rPr lang="en-US" sz="2800" dirty="0" smtClean="0">
                <a:solidFill>
                  <a:srgbClr val="0070C0"/>
                </a:solidFill>
              </a:rPr>
              <a:t>Court </a:t>
            </a:r>
            <a:r>
              <a:rPr lang="en-US" sz="2800" dirty="0" smtClean="0">
                <a:solidFill>
                  <a:srgbClr val="0070C0"/>
                </a:solidFill>
              </a:rPr>
              <a:t>of the </a:t>
            </a:r>
            <a:r>
              <a:rPr lang="en-US" sz="2800" dirty="0" smtClean="0">
                <a:solidFill>
                  <a:srgbClr val="0070C0"/>
                </a:solidFill>
              </a:rPr>
              <a:t>constitutionality of a law; ex: Roe </a:t>
            </a:r>
            <a:r>
              <a:rPr lang="en-US" sz="2800" dirty="0" smtClean="0">
                <a:solidFill>
                  <a:srgbClr val="0070C0"/>
                </a:solidFill>
              </a:rPr>
              <a:t>vs. Wade, the Court </a:t>
            </a:r>
            <a:r>
              <a:rPr lang="en-US" sz="2800" dirty="0" smtClean="0">
                <a:solidFill>
                  <a:srgbClr val="0070C0"/>
                </a:solidFill>
              </a:rPr>
              <a:t>overturning </a:t>
            </a:r>
            <a:r>
              <a:rPr lang="en-US" sz="2800" dirty="0" smtClean="0">
                <a:solidFill>
                  <a:srgbClr val="0070C0"/>
                </a:solidFill>
              </a:rPr>
              <a:t>a law </a:t>
            </a:r>
            <a:r>
              <a:rPr lang="en-US" sz="2800" dirty="0" smtClean="0">
                <a:solidFill>
                  <a:srgbClr val="0070C0"/>
                </a:solidFill>
              </a:rPr>
              <a:t>that prohibited </a:t>
            </a:r>
            <a:r>
              <a:rPr lang="en-US" sz="2800" dirty="0" smtClean="0">
                <a:solidFill>
                  <a:srgbClr val="0070C0"/>
                </a:solidFill>
              </a:rPr>
              <a:t>abortion and violated the </a:t>
            </a:r>
            <a:r>
              <a:rPr lang="en-US" sz="2800" dirty="0" err="1" smtClean="0">
                <a:solidFill>
                  <a:srgbClr val="0070C0"/>
                </a:solidFill>
              </a:rPr>
              <a:t>womens</a:t>
            </a:r>
            <a:r>
              <a:rPr lang="en-US" sz="2800" dirty="0" smtClean="0">
                <a:solidFill>
                  <a:srgbClr val="0070C0"/>
                </a:solidFill>
              </a:rPr>
              <a:t> rights and cause much controversy)</a:t>
            </a:r>
            <a:endParaRPr lang="en-US" sz="3000"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r>
              <a:rPr lang="en-US" sz="3100" b="1" dirty="0" smtClean="0"/>
              <a:t/>
            </a:r>
            <a:br>
              <a:rPr lang="en-US" sz="3100" b="1" dirty="0" smtClean="0"/>
            </a:br>
            <a:r>
              <a:rPr lang="en-US" sz="3100" b="1" dirty="0" smtClean="0"/>
              <a:t/>
            </a:r>
            <a:br>
              <a:rPr lang="en-US" sz="3100" b="1" dirty="0" smtClean="0"/>
            </a:br>
            <a:r>
              <a:rPr lang="en-US" sz="3600" b="1" dirty="0" smtClean="0"/>
              <a:t>3</a:t>
            </a:r>
            <a:r>
              <a:rPr lang="en-US" sz="3600" b="1" dirty="0" smtClean="0"/>
              <a:t>. </a:t>
            </a:r>
            <a:r>
              <a:rPr lang="en-US" sz="3600" b="1" dirty="0" smtClean="0"/>
              <a:t>Identify and explain how Judiciary shares powers with the Congress, Executive, and bureaucracy.</a:t>
            </a:r>
            <a:r>
              <a:rPr lang="en-US" sz="2800" b="1" dirty="0" smtClean="0"/>
              <a:t/>
            </a:r>
            <a:br>
              <a:rPr lang="en-US" sz="2800" b="1" dirty="0" smtClean="0"/>
            </a:br>
            <a:r>
              <a:rPr lang="en-US" sz="3100" b="1" dirty="0" smtClean="0"/>
              <a:t> </a:t>
            </a:r>
            <a:r>
              <a:rPr lang="en-US" sz="2800" dirty="0" smtClean="0"/>
              <a:t/>
            </a:r>
            <a:br>
              <a:rPr lang="en-US" sz="2800" dirty="0" smtClean="0"/>
            </a:br>
            <a:r>
              <a:rPr lang="en-US" sz="3100" b="1" dirty="0" smtClean="0"/>
              <a:t> </a:t>
            </a:r>
            <a:r>
              <a:rPr lang="en-US" sz="4000" dirty="0" smtClean="0"/>
              <a:t/>
            </a:r>
            <a:br>
              <a:rPr lang="en-US" sz="4000" dirty="0" smtClean="0"/>
            </a:br>
            <a:endParaRPr lang="en-US" sz="4000" b="1" dirty="0"/>
          </a:p>
        </p:txBody>
      </p:sp>
      <p:sp>
        <p:nvSpPr>
          <p:cNvPr id="3" name="Content Placeholder 2"/>
          <p:cNvSpPr>
            <a:spLocks noGrp="1"/>
          </p:cNvSpPr>
          <p:nvPr>
            <p:ph idx="1"/>
          </p:nvPr>
        </p:nvSpPr>
        <p:spPr/>
        <p:txBody>
          <a:bodyPr>
            <a:normAutofit fontScale="85000" lnSpcReduction="20000"/>
          </a:bodyPr>
          <a:lstStyle/>
          <a:p>
            <a:r>
              <a:rPr lang="en-US" sz="2800" dirty="0" smtClean="0">
                <a:solidFill>
                  <a:srgbClr val="0070C0"/>
                </a:solidFill>
              </a:rPr>
              <a:t>Congress: The judicial branch can determine </a:t>
            </a:r>
            <a:r>
              <a:rPr lang="en-US" sz="2800" dirty="0" smtClean="0">
                <a:solidFill>
                  <a:srgbClr val="0070C0"/>
                </a:solidFill>
              </a:rPr>
              <a:t>if </a:t>
            </a:r>
            <a:r>
              <a:rPr lang="en-US" sz="2800" dirty="0" smtClean="0">
                <a:solidFill>
                  <a:srgbClr val="0070C0"/>
                </a:solidFill>
              </a:rPr>
              <a:t>their </a:t>
            </a:r>
            <a:r>
              <a:rPr lang="en-US" sz="2800" dirty="0" smtClean="0">
                <a:solidFill>
                  <a:srgbClr val="0070C0"/>
                </a:solidFill>
              </a:rPr>
              <a:t>laws </a:t>
            </a:r>
            <a:r>
              <a:rPr lang="en-US" sz="2800" dirty="0" smtClean="0">
                <a:solidFill>
                  <a:srgbClr val="0070C0"/>
                </a:solidFill>
              </a:rPr>
              <a:t>are </a:t>
            </a:r>
            <a:r>
              <a:rPr lang="en-US" sz="2800" dirty="0" smtClean="0">
                <a:solidFill>
                  <a:srgbClr val="0070C0"/>
                </a:solidFill>
              </a:rPr>
              <a:t>constitutional, while </a:t>
            </a:r>
            <a:r>
              <a:rPr lang="en-US" sz="2800" dirty="0" smtClean="0">
                <a:solidFill>
                  <a:srgbClr val="0070C0"/>
                </a:solidFill>
              </a:rPr>
              <a:t>Congress </a:t>
            </a:r>
            <a:r>
              <a:rPr lang="en-US" sz="2800" dirty="0" smtClean="0">
                <a:solidFill>
                  <a:srgbClr val="0070C0"/>
                </a:solidFill>
              </a:rPr>
              <a:t>has the power to </a:t>
            </a:r>
            <a:r>
              <a:rPr lang="en-US" sz="2800" dirty="0" smtClean="0">
                <a:solidFill>
                  <a:srgbClr val="0070C0"/>
                </a:solidFill>
              </a:rPr>
              <a:t>approve justice </a:t>
            </a:r>
            <a:r>
              <a:rPr lang="en-US" sz="2800" dirty="0" smtClean="0">
                <a:solidFill>
                  <a:srgbClr val="0070C0"/>
                </a:solidFill>
              </a:rPr>
              <a:t>appointments </a:t>
            </a:r>
            <a:r>
              <a:rPr lang="en-US" sz="2800" dirty="0" smtClean="0">
                <a:solidFill>
                  <a:srgbClr val="0070C0"/>
                </a:solidFill>
              </a:rPr>
              <a:t>made </a:t>
            </a:r>
            <a:r>
              <a:rPr lang="en-US" sz="2800" dirty="0" smtClean="0">
                <a:solidFill>
                  <a:srgbClr val="0070C0"/>
                </a:solidFill>
              </a:rPr>
              <a:t>to the courts</a:t>
            </a:r>
            <a:r>
              <a:rPr lang="en-US" sz="2800" dirty="0" smtClean="0">
                <a:solidFill>
                  <a:srgbClr val="0070C0"/>
                </a:solidFill>
              </a:rPr>
              <a:t>. (ex: declaring a law unconstitutional)</a:t>
            </a:r>
          </a:p>
          <a:p>
            <a:r>
              <a:rPr lang="en-US" sz="2800" dirty="0" smtClean="0">
                <a:solidFill>
                  <a:srgbClr val="0070C0"/>
                </a:solidFill>
              </a:rPr>
              <a:t>Executive: The Court has the power to make sure the Executive branches enforcement of the laws are </a:t>
            </a:r>
            <a:r>
              <a:rPr lang="en-US" sz="2800" dirty="0" smtClean="0">
                <a:solidFill>
                  <a:srgbClr val="0070C0"/>
                </a:solidFill>
              </a:rPr>
              <a:t>constitutional, while the executive branch is able to </a:t>
            </a:r>
            <a:r>
              <a:rPr lang="en-US" sz="2800" dirty="0" smtClean="0">
                <a:solidFill>
                  <a:srgbClr val="0070C0"/>
                </a:solidFill>
              </a:rPr>
              <a:t>appoint the judges and other assistant to the court. (</a:t>
            </a:r>
            <a:r>
              <a:rPr lang="en-US" sz="2800" dirty="0" smtClean="0">
                <a:solidFill>
                  <a:srgbClr val="0070C0"/>
                </a:solidFill>
              </a:rPr>
              <a:t>Obama appointing </a:t>
            </a:r>
            <a:r>
              <a:rPr lang="en-US" sz="2800" dirty="0" smtClean="0">
                <a:solidFill>
                  <a:srgbClr val="0070C0"/>
                </a:solidFill>
              </a:rPr>
              <a:t>Sonia </a:t>
            </a:r>
            <a:r>
              <a:rPr lang="en-US" sz="2800" dirty="0" err="1" smtClean="0">
                <a:solidFill>
                  <a:srgbClr val="0070C0"/>
                </a:solidFill>
              </a:rPr>
              <a:t>Sotomayor</a:t>
            </a:r>
            <a:r>
              <a:rPr lang="en-US" sz="2800" dirty="0" smtClean="0">
                <a:solidFill>
                  <a:srgbClr val="0070C0"/>
                </a:solidFill>
              </a:rPr>
              <a:t> recently</a:t>
            </a:r>
          </a:p>
          <a:p>
            <a:r>
              <a:rPr lang="en-US" sz="2800" dirty="0" smtClean="0">
                <a:solidFill>
                  <a:srgbClr val="0070C0"/>
                </a:solidFill>
              </a:rPr>
              <a:t>Bureaucracy: The Court has the power to take the bureaucracy </a:t>
            </a:r>
            <a:r>
              <a:rPr lang="en-US" sz="2800" dirty="0" smtClean="0">
                <a:solidFill>
                  <a:srgbClr val="0070C0"/>
                </a:solidFill>
              </a:rPr>
              <a:t>to </a:t>
            </a:r>
            <a:r>
              <a:rPr lang="en-US" sz="2800" dirty="0" smtClean="0">
                <a:solidFill>
                  <a:srgbClr val="0070C0"/>
                </a:solidFill>
              </a:rPr>
              <a:t>trial if their actions are </a:t>
            </a:r>
            <a:r>
              <a:rPr lang="en-US" sz="2800" dirty="0" err="1" smtClean="0">
                <a:solidFill>
                  <a:srgbClr val="0070C0"/>
                </a:solidFill>
              </a:rPr>
              <a:t>unconsitutional</a:t>
            </a:r>
            <a:r>
              <a:rPr lang="en-US" sz="2800" dirty="0" smtClean="0">
                <a:solidFill>
                  <a:srgbClr val="0070C0"/>
                </a:solidFill>
              </a:rPr>
              <a:t>; </a:t>
            </a:r>
            <a:r>
              <a:rPr lang="en-US" sz="2800" dirty="0" smtClean="0">
                <a:solidFill>
                  <a:srgbClr val="0070C0"/>
                </a:solidFill>
              </a:rPr>
              <a:t>also if interest groups donate and support a cause in </a:t>
            </a:r>
            <a:r>
              <a:rPr lang="en-US" sz="2800" dirty="0" smtClean="0">
                <a:solidFill>
                  <a:srgbClr val="0070C0"/>
                </a:solidFill>
              </a:rPr>
              <a:t> the trial</a:t>
            </a:r>
            <a:r>
              <a:rPr lang="en-US" sz="2800" dirty="0" smtClean="0">
                <a:solidFill>
                  <a:srgbClr val="0070C0"/>
                </a:solidFill>
              </a:rPr>
              <a:t>, they could get their </a:t>
            </a:r>
            <a:r>
              <a:rPr lang="en-US" sz="2800" dirty="0" smtClean="0">
                <a:solidFill>
                  <a:srgbClr val="0070C0"/>
                </a:solidFill>
              </a:rPr>
              <a:t>names recognized by the Court (ex: the recent health care bill)</a:t>
            </a:r>
            <a:endParaRPr lang="en-US" sz="3000"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3100" b="1" dirty="0" smtClean="0"/>
              <a:t/>
            </a:r>
            <a:br>
              <a:rPr lang="en-US" sz="3100" b="1" dirty="0" smtClean="0"/>
            </a:br>
            <a:r>
              <a:rPr lang="en-US" sz="3100" b="1" dirty="0" smtClean="0"/>
              <a:t/>
            </a:r>
            <a:br>
              <a:rPr lang="en-US" sz="3100" b="1" dirty="0" smtClean="0"/>
            </a:br>
            <a:r>
              <a:rPr lang="en-US" sz="3600" b="1" dirty="0" smtClean="0"/>
              <a:t>4</a:t>
            </a:r>
            <a:r>
              <a:rPr lang="en-US" sz="3600" b="1" dirty="0" smtClean="0"/>
              <a:t>. </a:t>
            </a:r>
            <a:r>
              <a:rPr lang="en-US" sz="3600" b="1" dirty="0" smtClean="0"/>
              <a:t>Discuss the implications of Judiciary sharing powers with each of the following: Congress, Executive, and bureaucracy</a:t>
            </a:r>
            <a:r>
              <a:rPr lang="en-US" sz="3600" b="1" dirty="0" smtClean="0"/>
              <a:t>.</a:t>
            </a:r>
            <a:r>
              <a:rPr lang="en-US" sz="3600" b="1" dirty="0" smtClean="0"/>
              <a:t> </a:t>
            </a:r>
            <a:r>
              <a:rPr lang="en-US" sz="2800" dirty="0" smtClean="0"/>
              <a:t/>
            </a:r>
            <a:br>
              <a:rPr lang="en-US" sz="2800" dirty="0" smtClean="0"/>
            </a:br>
            <a:r>
              <a:rPr lang="en-US" sz="3100" b="1" dirty="0" smtClean="0"/>
              <a:t> </a:t>
            </a:r>
            <a:r>
              <a:rPr lang="en-US" dirty="0" smtClean="0"/>
              <a:t/>
            </a:r>
            <a:br>
              <a:rPr lang="en-US" dirty="0" smtClean="0"/>
            </a:br>
            <a:endParaRPr lang="en-US" b="1" dirty="0"/>
          </a:p>
        </p:txBody>
      </p:sp>
      <p:sp>
        <p:nvSpPr>
          <p:cNvPr id="3" name="Content Placeholder 2"/>
          <p:cNvSpPr>
            <a:spLocks noGrp="1"/>
          </p:cNvSpPr>
          <p:nvPr>
            <p:ph idx="1"/>
          </p:nvPr>
        </p:nvSpPr>
        <p:spPr/>
        <p:txBody>
          <a:bodyPr>
            <a:normAutofit fontScale="92500" lnSpcReduction="10000"/>
          </a:bodyPr>
          <a:lstStyle/>
          <a:p>
            <a:r>
              <a:rPr lang="en-US" sz="2800" dirty="0" smtClean="0">
                <a:solidFill>
                  <a:srgbClr val="0070C0"/>
                </a:solidFill>
              </a:rPr>
              <a:t>Both Congress and the Executive have </a:t>
            </a:r>
            <a:r>
              <a:rPr lang="en-US" sz="2800" dirty="0" smtClean="0">
                <a:solidFill>
                  <a:srgbClr val="0070C0"/>
                </a:solidFill>
              </a:rPr>
              <a:t>the power to decide who </a:t>
            </a:r>
            <a:r>
              <a:rPr lang="en-US" sz="2800" dirty="0" smtClean="0">
                <a:solidFill>
                  <a:srgbClr val="0070C0"/>
                </a:solidFill>
              </a:rPr>
              <a:t>is appointed to the Court while they are also both able to  make </a:t>
            </a:r>
            <a:r>
              <a:rPr lang="en-US" sz="2800" dirty="0" smtClean="0">
                <a:solidFill>
                  <a:srgbClr val="0070C0"/>
                </a:solidFill>
              </a:rPr>
              <a:t>and enforce laws, along with the bureaucracy, while the judiciary can only interpret them and put people to trial for violations against </a:t>
            </a:r>
            <a:r>
              <a:rPr lang="en-US" sz="2800" dirty="0" smtClean="0">
                <a:solidFill>
                  <a:srgbClr val="0070C0"/>
                </a:solidFill>
              </a:rPr>
              <a:t>these laws. </a:t>
            </a:r>
            <a:r>
              <a:rPr lang="en-US" sz="2800" dirty="0" smtClean="0">
                <a:solidFill>
                  <a:srgbClr val="0070C0"/>
                </a:solidFill>
              </a:rPr>
              <a:t>The framers </a:t>
            </a:r>
            <a:r>
              <a:rPr lang="en-US" sz="2800" dirty="0" smtClean="0">
                <a:solidFill>
                  <a:srgbClr val="0070C0"/>
                </a:solidFill>
              </a:rPr>
              <a:t>wanted </a:t>
            </a:r>
            <a:r>
              <a:rPr lang="en-US" sz="2800" dirty="0" smtClean="0">
                <a:solidFill>
                  <a:srgbClr val="0070C0"/>
                </a:solidFill>
              </a:rPr>
              <a:t>to spend more time on the other branches </a:t>
            </a:r>
            <a:r>
              <a:rPr lang="en-US" sz="2800" dirty="0" smtClean="0">
                <a:solidFill>
                  <a:srgbClr val="0070C0"/>
                </a:solidFill>
              </a:rPr>
              <a:t>other than the Court because </a:t>
            </a:r>
            <a:r>
              <a:rPr lang="en-US" sz="2800" dirty="0" smtClean="0">
                <a:solidFill>
                  <a:srgbClr val="0070C0"/>
                </a:solidFill>
              </a:rPr>
              <a:t>those were new and would be more significant in making a strong </a:t>
            </a:r>
            <a:r>
              <a:rPr lang="en-US" sz="2800" dirty="0" smtClean="0">
                <a:solidFill>
                  <a:srgbClr val="0070C0"/>
                </a:solidFill>
              </a:rPr>
              <a:t>government; however, the checks and balances system including all the things mentioned in the last slide show how the judiciary branch keeps in power with the Executive and Legislative branches.</a:t>
            </a:r>
            <a:endParaRPr lang="en-US" sz="3000"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200" b="1" dirty="0" smtClean="0"/>
              <a:t/>
            </a:r>
            <a:br>
              <a:rPr lang="en-US" sz="3200" b="1" dirty="0" smtClean="0"/>
            </a:br>
            <a:r>
              <a:rPr lang="en-US" sz="3600" b="1" dirty="0" smtClean="0"/>
              <a:t>5</a:t>
            </a:r>
            <a:r>
              <a:rPr lang="en-US" sz="3600" b="1" dirty="0" smtClean="0"/>
              <a:t>. </a:t>
            </a:r>
            <a:r>
              <a:rPr lang="en-US" sz="3600" b="1" dirty="0" smtClean="0"/>
              <a:t>Discuss the functions that Judiciary performs</a:t>
            </a:r>
            <a:r>
              <a:rPr lang="en-US" sz="3200" dirty="0" smtClean="0"/>
              <a:t>.</a:t>
            </a:r>
            <a:r>
              <a:rPr lang="en-US" sz="3200" b="1" dirty="0" smtClean="0"/>
              <a:t> </a:t>
            </a:r>
            <a:r>
              <a:rPr lang="en-US" sz="3200" dirty="0" smtClean="0"/>
              <a:t/>
            </a:r>
            <a:br>
              <a:rPr lang="en-US" sz="3200" dirty="0" smtClean="0"/>
            </a:br>
            <a:r>
              <a:rPr lang="en-US" sz="3200" b="1" dirty="0" smtClean="0"/>
              <a:t> </a:t>
            </a:r>
            <a:br>
              <a:rPr lang="en-US" sz="3200" b="1" dirty="0" smtClean="0"/>
            </a:br>
            <a:endParaRPr lang="en-US" sz="3200" b="1" dirty="0"/>
          </a:p>
        </p:txBody>
      </p:sp>
      <p:sp>
        <p:nvSpPr>
          <p:cNvPr id="3" name="Content Placeholder 2"/>
          <p:cNvSpPr>
            <a:spLocks noGrp="1"/>
          </p:cNvSpPr>
          <p:nvPr>
            <p:ph idx="1"/>
          </p:nvPr>
        </p:nvSpPr>
        <p:spPr/>
        <p:txBody>
          <a:bodyPr>
            <a:normAutofit fontScale="92500"/>
          </a:bodyPr>
          <a:lstStyle/>
          <a:p>
            <a:r>
              <a:rPr lang="en-US" sz="2800" dirty="0" smtClean="0">
                <a:solidFill>
                  <a:srgbClr val="0070C0"/>
                </a:solidFill>
              </a:rPr>
              <a:t>The Judiciary has many functions, not all can be discussed on this one slide. Guardianship </a:t>
            </a:r>
            <a:r>
              <a:rPr lang="en-US" sz="2800" dirty="0" smtClean="0">
                <a:solidFill>
                  <a:srgbClr val="0070C0"/>
                </a:solidFill>
              </a:rPr>
              <a:t>of the constitution </a:t>
            </a:r>
            <a:r>
              <a:rPr lang="en-US" sz="2800" dirty="0" smtClean="0">
                <a:solidFill>
                  <a:srgbClr val="0070C0"/>
                </a:solidFill>
              </a:rPr>
              <a:t>is one the major functions that the Judiciary performs and is probably the most important, depending on opinion. There are laws, like checks and balances, to make sure the executive </a:t>
            </a:r>
            <a:r>
              <a:rPr lang="en-US" sz="2800" dirty="0" smtClean="0">
                <a:solidFill>
                  <a:srgbClr val="0070C0"/>
                </a:solidFill>
              </a:rPr>
              <a:t>and bureaucracy don't abuse this power</a:t>
            </a:r>
            <a:r>
              <a:rPr lang="en-US" sz="2800" dirty="0" smtClean="0">
                <a:solidFill>
                  <a:srgbClr val="0070C0"/>
                </a:solidFill>
              </a:rPr>
              <a:t>. The Court also has advisory jurisdiction, which </a:t>
            </a:r>
            <a:r>
              <a:rPr lang="en-US" sz="2800" dirty="0" smtClean="0">
                <a:solidFill>
                  <a:srgbClr val="0070C0"/>
                </a:solidFill>
              </a:rPr>
              <a:t>allows them to view the presidents involvement with foreign </a:t>
            </a:r>
            <a:r>
              <a:rPr lang="en-US" sz="2800" dirty="0" smtClean="0">
                <a:solidFill>
                  <a:srgbClr val="0070C0"/>
                </a:solidFill>
              </a:rPr>
              <a:t>affairs. This is an example of a check that the judiciary has on the executive branch. These are two important functions that the Judiciary performs.</a:t>
            </a:r>
            <a:endParaRPr lang="en-US" sz="3000"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sz="3100" b="1" dirty="0" smtClean="0"/>
              <a:t/>
            </a:r>
            <a:br>
              <a:rPr lang="en-US" sz="3100" b="1" dirty="0" smtClean="0"/>
            </a:br>
            <a:r>
              <a:rPr lang="en-US" sz="4000" b="1" dirty="0" smtClean="0"/>
              <a:t>6</a:t>
            </a:r>
            <a:r>
              <a:rPr lang="en-US" sz="4000" b="1" dirty="0" smtClean="0"/>
              <a:t>.</a:t>
            </a:r>
            <a:r>
              <a:rPr lang="en-US" sz="4000" b="1" dirty="0" smtClean="0"/>
              <a:t> Identify how the power of the Judiciary has/may evolve gradually</a:t>
            </a:r>
            <a:r>
              <a:rPr lang="en-US" sz="4000" b="1" dirty="0" smtClean="0"/>
              <a:t>.</a:t>
            </a:r>
            <a:r>
              <a:rPr lang="en-US" sz="3200" dirty="0" smtClean="0"/>
              <a:t/>
            </a:r>
            <a:br>
              <a:rPr lang="en-US" sz="3200" dirty="0" smtClean="0"/>
            </a:br>
            <a:r>
              <a:rPr lang="en-US" sz="3100" b="1" dirty="0" smtClean="0"/>
              <a:t>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sz="2800" dirty="0" smtClean="0">
                <a:solidFill>
                  <a:srgbClr val="0070C0"/>
                </a:solidFill>
              </a:rPr>
              <a:t>Over time, the judiciary </a:t>
            </a:r>
            <a:r>
              <a:rPr lang="en-US" sz="2800" dirty="0" smtClean="0">
                <a:solidFill>
                  <a:srgbClr val="0070C0"/>
                </a:solidFill>
              </a:rPr>
              <a:t>branch has evolved greatly. There are a lot more members than </a:t>
            </a:r>
            <a:r>
              <a:rPr lang="en-US" sz="2800" dirty="0" smtClean="0">
                <a:solidFill>
                  <a:srgbClr val="0070C0"/>
                </a:solidFill>
              </a:rPr>
              <a:t>it originally </a:t>
            </a:r>
            <a:r>
              <a:rPr lang="en-US" sz="2800" dirty="0" smtClean="0">
                <a:solidFill>
                  <a:srgbClr val="0070C0"/>
                </a:solidFill>
              </a:rPr>
              <a:t>had. Also, due to recent racial, ethnic and sexual social advancements, the Court is much more diverse than it was in the beginning. Also, the last development of the Supreme Court is that they hear a lot less cases </a:t>
            </a:r>
            <a:r>
              <a:rPr lang="en-US" sz="2800" dirty="0" smtClean="0">
                <a:solidFill>
                  <a:srgbClr val="0070C0"/>
                </a:solidFill>
              </a:rPr>
              <a:t>than </a:t>
            </a:r>
            <a:r>
              <a:rPr lang="en-US" sz="2800" dirty="0" smtClean="0">
                <a:solidFill>
                  <a:srgbClr val="0070C0"/>
                </a:solidFill>
              </a:rPr>
              <a:t>before because of the hoarding of court cases being thrown at them.</a:t>
            </a:r>
            <a:endParaRPr lang="en-US" sz="3000"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100" b="1" dirty="0" smtClean="0"/>
              <a:t/>
            </a:r>
            <a:br>
              <a:rPr lang="en-US" sz="3100" b="1" dirty="0" smtClean="0"/>
            </a:br>
            <a:r>
              <a:rPr lang="en-US" sz="4000" b="1" dirty="0" smtClean="0"/>
              <a:t>7</a:t>
            </a:r>
            <a:r>
              <a:rPr lang="en-US" sz="4000" b="1" dirty="0" smtClean="0"/>
              <a:t>. </a:t>
            </a:r>
            <a:r>
              <a:rPr lang="en-US" sz="4000" b="1" dirty="0" smtClean="0"/>
              <a:t>Identify and discuss the ties between the Judiciary and political parties</a:t>
            </a:r>
            <a:r>
              <a:rPr lang="en-US" sz="4000" b="1" dirty="0" smtClean="0"/>
              <a:t>.</a:t>
            </a:r>
            <a:r>
              <a:rPr lang="en-US" sz="4000" b="1" dirty="0" smtClean="0"/>
              <a:t> </a:t>
            </a:r>
            <a:r>
              <a:rPr lang="en-US" sz="2400" dirty="0" smtClean="0"/>
              <a:t/>
            </a:r>
            <a:br>
              <a:rPr lang="en-US" sz="2400" dirty="0" smtClean="0"/>
            </a:br>
            <a:r>
              <a:rPr lang="en-US" sz="2200" b="1" dirty="0" smtClean="0"/>
              <a:t>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sz="2800" dirty="0" smtClean="0">
                <a:solidFill>
                  <a:srgbClr val="0070C0"/>
                </a:solidFill>
              </a:rPr>
              <a:t>The political party of the President is more than likely going to be the dominant political presence in the Justice due to the fact that the president is responsible for appointing the justices. Democrats will choose Democratic and liberal judges, while Republicans will choose Republican and conservative judges. There can be some controversy over differing political parties in the Judicial system, while ideologies clash and slow down the progress of things getting through the Court. </a:t>
            </a:r>
            <a:endParaRPr lang="en-US" sz="30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100" b="1" dirty="0" smtClean="0"/>
              <a:t/>
            </a:r>
            <a:br>
              <a:rPr lang="en-US" sz="3100" b="1" dirty="0" smtClean="0"/>
            </a:br>
            <a:r>
              <a:rPr lang="en-US" sz="4000" b="1" dirty="0" smtClean="0"/>
              <a:t>8. </a:t>
            </a:r>
            <a:r>
              <a:rPr lang="en-US" sz="4000" b="1" dirty="0" smtClean="0"/>
              <a:t>Identify and discuss the ties between the Judiciary and interest groups</a:t>
            </a:r>
            <a:r>
              <a:rPr lang="en-US" sz="4000" b="1" dirty="0" smtClean="0"/>
              <a:t>.</a:t>
            </a:r>
            <a:r>
              <a:rPr lang="en-US" sz="3200" b="1" dirty="0" smtClean="0"/>
              <a:t/>
            </a:r>
            <a:br>
              <a:rPr lang="en-US" sz="3200" b="1" dirty="0" smtClean="0"/>
            </a:br>
            <a:r>
              <a:rPr lang="en-US" sz="3100" b="1" dirty="0" smtClean="0"/>
              <a:t>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0070C0"/>
                </a:solidFill>
              </a:rPr>
              <a:t>The ABA’s involvement with the appointment of nominees is a great example  of this. Interest </a:t>
            </a:r>
            <a:r>
              <a:rPr lang="en-US" dirty="0" smtClean="0">
                <a:solidFill>
                  <a:srgbClr val="0070C0"/>
                </a:solidFill>
              </a:rPr>
              <a:t>groups are able to influence the appointment process by informing constituents about what their representatives are voting for without their say. C</a:t>
            </a:r>
            <a:r>
              <a:rPr lang="en-US" dirty="0" smtClean="0">
                <a:solidFill>
                  <a:srgbClr val="0070C0"/>
                </a:solidFill>
              </a:rPr>
              <a:t>onstituents </a:t>
            </a:r>
            <a:r>
              <a:rPr lang="en-US" dirty="0" smtClean="0">
                <a:solidFill>
                  <a:srgbClr val="0070C0"/>
                </a:solidFill>
              </a:rPr>
              <a:t>usually </a:t>
            </a:r>
            <a:r>
              <a:rPr lang="en-US" dirty="0" smtClean="0">
                <a:solidFill>
                  <a:srgbClr val="0070C0"/>
                </a:solidFill>
              </a:rPr>
              <a:t>go </a:t>
            </a:r>
            <a:r>
              <a:rPr lang="en-US" dirty="0" smtClean="0">
                <a:solidFill>
                  <a:srgbClr val="0070C0"/>
                </a:solidFill>
              </a:rPr>
              <a:t>to their senators to voice their </a:t>
            </a:r>
            <a:r>
              <a:rPr lang="en-US" dirty="0" smtClean="0">
                <a:solidFill>
                  <a:srgbClr val="0070C0"/>
                </a:solidFill>
              </a:rPr>
              <a:t>opinions, and this is the main source of connection that the interest groups can get with the judicial system, along with the use of media and other tactics including protest. </a:t>
            </a:r>
            <a:endParaRPr lang="en-US" dirty="0" smtClean="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878</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Unit 6 Mastery Project</vt:lpstr>
      <vt:lpstr>1. Identify and explain the organization of the Judiciary </vt:lpstr>
      <vt:lpstr>2. Identify and provide examples of the powers of the Judiciary powers.   </vt:lpstr>
      <vt:lpstr>  3. Identify and explain how Judiciary shares powers with the Congress, Executive, and bureaucracy.     </vt:lpstr>
      <vt:lpstr>  4. Discuss the implications of Judiciary sharing powers with each of the following: Congress, Executive, and bureaucracy.    </vt:lpstr>
      <vt:lpstr> 5. Discuss the functions that Judiciary performs.    </vt:lpstr>
      <vt:lpstr> 6. Identify how the power of the Judiciary has/may evolve gradually.   </vt:lpstr>
      <vt:lpstr> 7. Identify and discuss the ties between the Judiciary and political parties.    </vt:lpstr>
      <vt:lpstr> 8. Identify and discuss the ties between the Judiciary and interest groups.   </vt:lpstr>
      <vt:lpstr> 9. Identify and discuss the ties between the Judiciary and media.    </vt:lpstr>
      <vt:lpstr>  10. Identify and discuss the ties between the Judiciary and state and local governments.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Mastery Project</dc:title>
  <dc:creator>ShawnGarey</dc:creator>
  <cp:lastModifiedBy>ShawnGarey</cp:lastModifiedBy>
  <cp:revision>123</cp:revision>
  <dcterms:created xsi:type="dcterms:W3CDTF">2014-01-27T08:53:19Z</dcterms:created>
  <dcterms:modified xsi:type="dcterms:W3CDTF">2014-04-12T06:51:27Z</dcterms:modified>
</cp:coreProperties>
</file>